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306" r:id="rId7"/>
    <p:sldId id="262" r:id="rId8"/>
    <p:sldId id="307" r:id="rId9"/>
    <p:sldId id="263" r:id="rId10"/>
    <p:sldId id="264" r:id="rId11"/>
    <p:sldId id="265" r:id="rId12"/>
    <p:sldId id="308" r:id="rId13"/>
    <p:sldId id="266" r:id="rId14"/>
    <p:sldId id="309" r:id="rId15"/>
    <p:sldId id="267" r:id="rId16"/>
    <p:sldId id="310" r:id="rId17"/>
    <p:sldId id="268" r:id="rId18"/>
    <p:sldId id="269" r:id="rId19"/>
    <p:sldId id="311" r:id="rId20"/>
    <p:sldId id="270" r:id="rId21"/>
    <p:sldId id="272" r:id="rId22"/>
    <p:sldId id="273" r:id="rId23"/>
    <p:sldId id="274" r:id="rId24"/>
    <p:sldId id="275" r:id="rId25"/>
    <p:sldId id="276" r:id="rId26"/>
    <p:sldId id="277" r:id="rId27"/>
    <p:sldId id="312" r:id="rId28"/>
    <p:sldId id="278" r:id="rId29"/>
    <p:sldId id="313" r:id="rId30"/>
    <p:sldId id="279" r:id="rId31"/>
    <p:sldId id="280" r:id="rId32"/>
    <p:sldId id="281" r:id="rId33"/>
    <p:sldId id="314" r:id="rId34"/>
    <p:sldId id="282" r:id="rId35"/>
    <p:sldId id="283" r:id="rId36"/>
    <p:sldId id="284" r:id="rId37"/>
    <p:sldId id="285" r:id="rId38"/>
    <p:sldId id="286" r:id="rId39"/>
    <p:sldId id="287" r:id="rId40"/>
    <p:sldId id="289" r:id="rId41"/>
    <p:sldId id="290" r:id="rId42"/>
    <p:sldId id="291" r:id="rId43"/>
    <p:sldId id="292" r:id="rId44"/>
    <p:sldId id="293" r:id="rId45"/>
    <p:sldId id="295" r:id="rId46"/>
    <p:sldId id="315" r:id="rId47"/>
    <p:sldId id="296" r:id="rId48"/>
    <p:sldId id="297" r:id="rId49"/>
    <p:sldId id="298" r:id="rId50"/>
    <p:sldId id="299" r:id="rId51"/>
    <p:sldId id="317" r:id="rId52"/>
    <p:sldId id="316" r:id="rId53"/>
    <p:sldId id="300" r:id="rId54"/>
    <p:sldId id="301" r:id="rId55"/>
    <p:sldId id="302" r:id="rId56"/>
    <p:sldId id="303" r:id="rId57"/>
    <p:sldId id="304" r:id="rId58"/>
    <p:sldId id="305" r:id="rId59"/>
    <p:sldId id="318"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64705"/>
            <a:ext cx="7990656" cy="2835746"/>
          </a:xfrm>
        </p:spPr>
        <p:txBody>
          <a:bodyPr>
            <a:normAutofit/>
          </a:bodyPr>
          <a:lstStyle/>
          <a:p>
            <a:r>
              <a:rPr lang="ru-RU" b="1" dirty="0" smtClean="0">
                <a:latin typeface="Times New Roman" pitchFamily="18" charset="0"/>
                <a:cs typeface="Times New Roman" pitchFamily="18" charset="0"/>
              </a:rPr>
              <a:t>Современные представления о методах и способах профилактики </a:t>
            </a:r>
            <a:r>
              <a:rPr lang="ru-RU" b="1" dirty="0" smtClean="0">
                <a:latin typeface="Times New Roman" pitchFamily="18" charset="0"/>
                <a:cs typeface="Times New Roman" pitchFamily="18" charset="0"/>
              </a:rPr>
              <a:t>ИППП</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259632" y="4725144"/>
            <a:ext cx="7272808" cy="1080120"/>
          </a:xfrm>
        </p:spPr>
        <p:txBody>
          <a:bodyPr>
            <a:normAutofit/>
          </a:bodyPr>
          <a:lstStyle/>
          <a:p>
            <a:r>
              <a:rPr lang="ru-RU" b="1" dirty="0" smtClean="0">
                <a:solidFill>
                  <a:schemeClr val="tx1"/>
                </a:solidFill>
                <a:latin typeface="Times New Roman" pitchFamily="18" charset="0"/>
                <a:cs typeface="Times New Roman" pitchFamily="18" charset="0"/>
              </a:rPr>
              <a:t>Кафедра </a:t>
            </a:r>
            <a:r>
              <a:rPr lang="ru-RU" b="1" dirty="0" err="1" smtClean="0">
                <a:solidFill>
                  <a:schemeClr val="tx1"/>
                </a:solidFill>
                <a:latin typeface="Times New Roman" pitchFamily="18" charset="0"/>
                <a:cs typeface="Times New Roman" pitchFamily="18" charset="0"/>
              </a:rPr>
              <a:t>дерматовенерологии</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ОрГМУ</a:t>
            </a:r>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0084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784976" cy="6241880"/>
          </a:xfrm>
        </p:spPr>
        <p:txBody>
          <a:bodyPr/>
          <a:lstStyle/>
          <a:p>
            <a:pPr marL="109728" indent="0" algn="ctr">
              <a:lnSpc>
                <a:spcPct val="150000"/>
              </a:lnSpc>
              <a:buNone/>
            </a:pPr>
            <a:r>
              <a:rPr lang="ru-RU" dirty="0">
                <a:latin typeface="Times New Roman" pitchFamily="18" charset="0"/>
                <a:cs typeface="Times New Roman" pitchFamily="18" charset="0"/>
              </a:rPr>
              <a:t>Особый интерес применительно к предлагаемой стратегии представляет </a:t>
            </a:r>
            <a:r>
              <a:rPr lang="ru-RU" dirty="0" smtClean="0">
                <a:latin typeface="Times New Roman" pitchFamily="18" charset="0"/>
                <a:cs typeface="Times New Roman" pitchFamily="18" charset="0"/>
              </a:rPr>
              <a:t>цель </a:t>
            </a:r>
          </a:p>
          <a:p>
            <a:pPr marL="109728" indent="0" algn="ctr">
              <a:lnSpc>
                <a:spcPct val="150000"/>
              </a:lnSpc>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«Обеспечение здорового образа жизни и содействие благополучию для всех в любом возрасте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а также другие направления деятельности, связанные со здоровьем. </a:t>
            </a:r>
          </a:p>
        </p:txBody>
      </p:sp>
    </p:spTree>
    <p:extLst>
      <p:ext uri="{BB962C8B-B14F-4D97-AF65-F5344CB8AC3E}">
        <p14:creationId xmlns:p14="http://schemas.microsoft.com/office/powerpoint/2010/main" val="1363930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876" b="8736"/>
          <a:stretch/>
        </p:blipFill>
        <p:spPr>
          <a:xfrm>
            <a:off x="1115616" y="620688"/>
            <a:ext cx="7416825" cy="5846536"/>
          </a:xfrm>
        </p:spPr>
      </p:pic>
    </p:spTree>
    <p:extLst>
      <p:ext uri="{BB962C8B-B14F-4D97-AF65-F5344CB8AC3E}">
        <p14:creationId xmlns:p14="http://schemas.microsoft.com/office/powerpoint/2010/main" val="166002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12968" cy="5937523"/>
          </a:xfrm>
        </p:spPr>
        <p:txBody>
          <a:bodyPr/>
          <a:lstStyle/>
          <a:p>
            <a:pPr algn="ctr"/>
            <a:r>
              <a:rPr lang="ru-RU" sz="2400" b="1" dirty="0">
                <a:latin typeface="Times New Roman" pitchFamily="18" charset="0"/>
                <a:cs typeface="Times New Roman" pitchFamily="18" charset="0"/>
              </a:rPr>
              <a:t>3.1  К 2030 г. снизить глобальный коэффициент материнской смертности до менее чем 70 случаев </a:t>
            </a:r>
            <a:endParaRPr lang="ru-RU" sz="2400" b="1" dirty="0" smtClean="0">
              <a:latin typeface="Times New Roman" pitchFamily="18" charset="0"/>
              <a:cs typeface="Times New Roman" pitchFamily="18" charset="0"/>
            </a:endParaRPr>
          </a:p>
          <a:p>
            <a:pPr marL="0" indent="0" algn="ctr">
              <a:buNone/>
            </a:pPr>
            <a:r>
              <a:rPr lang="ru-RU" sz="2400" b="1" dirty="0" smtClean="0">
                <a:latin typeface="Times New Roman" pitchFamily="18" charset="0"/>
                <a:cs typeface="Times New Roman" pitchFamily="18" charset="0"/>
              </a:rPr>
              <a:t>     на </a:t>
            </a:r>
            <a:r>
              <a:rPr lang="ru-RU" sz="2400" b="1" dirty="0">
                <a:latin typeface="Times New Roman" pitchFamily="18" charset="0"/>
                <a:cs typeface="Times New Roman" pitchFamily="18" charset="0"/>
              </a:rPr>
              <a:t>100 000 </a:t>
            </a:r>
            <a:r>
              <a:rPr lang="ru-RU" sz="2400" b="1" dirty="0" smtClean="0">
                <a:latin typeface="Times New Roman" pitchFamily="18" charset="0"/>
                <a:cs typeface="Times New Roman" pitchFamily="18" charset="0"/>
              </a:rPr>
              <a:t>живорождений. </a:t>
            </a:r>
            <a:endParaRPr lang="ru-RU" sz="2400" b="1" dirty="0">
              <a:latin typeface="Times New Roman" pitchFamily="18" charset="0"/>
              <a:cs typeface="Times New Roman" pitchFamily="18" charset="0"/>
            </a:endParaRPr>
          </a:p>
          <a:p>
            <a:pPr>
              <a:lnSpc>
                <a:spcPct val="200000"/>
              </a:lnSpc>
            </a:pPr>
            <a:endParaRPr lang="ru-RU" dirty="0"/>
          </a:p>
        </p:txBody>
      </p:sp>
      <p:sp>
        <p:nvSpPr>
          <p:cNvPr id="4" name="Прямоугольник 3"/>
          <p:cNvSpPr/>
          <p:nvPr/>
        </p:nvSpPr>
        <p:spPr>
          <a:xfrm>
            <a:off x="107504" y="2420888"/>
            <a:ext cx="9036496" cy="3349956"/>
          </a:xfrm>
          <a:prstGeom prst="rect">
            <a:avLst/>
          </a:prstGeom>
        </p:spPr>
        <p:txBody>
          <a:bodyPr wrap="square">
            <a:spAutoFit/>
          </a:bodyPr>
          <a:lstStyle/>
          <a:p>
            <a:pPr marL="342900" indent="-342900" algn="ctr">
              <a:lnSpc>
                <a:spcPct val="150000"/>
              </a:lnSpc>
              <a:buFont typeface="Arial" pitchFamily="34" charset="0"/>
              <a:buChar char="•"/>
            </a:pPr>
            <a:r>
              <a:rPr lang="ru-RU" sz="2400" b="1" dirty="0">
                <a:latin typeface="Times New Roman" pitchFamily="18" charset="0"/>
                <a:cs typeface="Times New Roman" pitchFamily="18" charset="0"/>
              </a:rPr>
              <a:t>3.2  К 2030 г. положить конец предотвратимой смертности </a:t>
            </a:r>
            <a:r>
              <a:rPr lang="ru-RU" sz="2400" b="1" dirty="0" smtClean="0">
                <a:latin typeface="Times New Roman" pitchFamily="18" charset="0"/>
                <a:cs typeface="Times New Roman" pitchFamily="18" charset="0"/>
              </a:rPr>
              <a:t>новорождённых </a:t>
            </a:r>
            <a:r>
              <a:rPr lang="ru-RU" sz="2400" b="1" dirty="0">
                <a:latin typeface="Times New Roman" pitchFamily="18" charset="0"/>
                <a:cs typeface="Times New Roman" pitchFamily="18" charset="0"/>
              </a:rPr>
              <a:t>и детей в возрасте до пяти лет, при этом все страны должны стремиться уменьшить неонатальную смертность до не более </a:t>
            </a:r>
            <a:r>
              <a:rPr lang="ru-RU" sz="2400" b="1" dirty="0" smtClean="0">
                <a:latin typeface="Times New Roman" pitchFamily="18" charset="0"/>
                <a:cs typeface="Times New Roman" pitchFamily="18" charset="0"/>
              </a:rPr>
              <a:t>12 </a:t>
            </a:r>
            <a:r>
              <a:rPr lang="ru-RU" sz="2400" b="1" dirty="0">
                <a:latin typeface="Times New Roman" pitchFamily="18" charset="0"/>
                <a:cs typeface="Times New Roman" pitchFamily="18" charset="0"/>
              </a:rPr>
              <a:t>случаев на 1 000 живорождений, а смертность детей в возрасте до пяти </a:t>
            </a:r>
            <a:r>
              <a:rPr lang="ru-RU" sz="2400" b="1" dirty="0" smtClean="0">
                <a:latin typeface="Times New Roman" pitchFamily="18" charset="0"/>
                <a:cs typeface="Times New Roman" pitchFamily="18" charset="0"/>
              </a:rPr>
              <a:t>лет </a:t>
            </a:r>
            <a:r>
              <a:rPr lang="ru-RU" sz="2400" b="1" dirty="0">
                <a:latin typeface="Times New Roman" pitchFamily="18" charset="0"/>
                <a:cs typeface="Times New Roman" pitchFamily="18" charset="0"/>
              </a:rPr>
              <a:t>до не более 25 случаев на 1 000 </a:t>
            </a:r>
            <a:r>
              <a:rPr lang="ru-RU" sz="2400" b="1" dirty="0" smtClean="0">
                <a:latin typeface="Times New Roman" pitchFamily="18" charset="0"/>
                <a:cs typeface="Times New Roman" pitchFamily="18" charset="0"/>
              </a:rPr>
              <a:t>живорождений.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50752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flipH="1" flipV="1">
            <a:off x="8604448" y="6525343"/>
            <a:ext cx="45719" cy="45719"/>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611560" y="3653408"/>
            <a:ext cx="8064896" cy="164780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39552" y="1484784"/>
            <a:ext cx="8064896" cy="2016224"/>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107504" y="116632"/>
            <a:ext cx="9036496" cy="6552728"/>
          </a:xfrm>
          <a:solidFill>
            <a:schemeClr val="bg1"/>
          </a:solidFill>
        </p:spPr>
        <p:txBody>
          <a:bodyPr>
            <a:noAutofit/>
          </a:bodyPr>
          <a:lstStyle/>
          <a:p>
            <a:endParaRPr lang="ru-RU" sz="1900" b="1" dirty="0" smtClean="0">
              <a:latin typeface="Times New Roman" pitchFamily="18" charset="0"/>
              <a:cs typeface="Times New Roman" pitchFamily="18" charset="0"/>
            </a:endParaRPr>
          </a:p>
          <a:p>
            <a:pPr indent="-504000">
              <a:lnSpc>
                <a:spcPct val="150000"/>
              </a:lnSpc>
            </a:pPr>
            <a:r>
              <a:rPr lang="ru-RU" sz="2400" b="1" dirty="0" smtClean="0">
                <a:latin typeface="Times New Roman" pitchFamily="18" charset="0"/>
                <a:cs typeface="Times New Roman" pitchFamily="18" charset="0"/>
              </a:rPr>
              <a:t>3.3   К </a:t>
            </a:r>
            <a:r>
              <a:rPr lang="ru-RU" sz="2400" b="1" dirty="0">
                <a:latin typeface="Times New Roman" pitchFamily="18" charset="0"/>
                <a:cs typeface="Times New Roman" pitchFamily="18" charset="0"/>
              </a:rPr>
              <a:t>2030 г. положить конец эпидемиям СПИДа, </a:t>
            </a:r>
            <a:r>
              <a:rPr lang="ru-RU" sz="2400" b="1" dirty="0" smtClean="0">
                <a:latin typeface="Times New Roman" pitchFamily="18" charset="0"/>
                <a:cs typeface="Times New Roman" pitchFamily="18" charset="0"/>
              </a:rPr>
              <a:t>туберкулёза</a:t>
            </a:r>
            <a:r>
              <a:rPr lang="ru-RU" sz="2400" b="1" dirty="0">
                <a:latin typeface="Times New Roman" pitchFamily="18" charset="0"/>
                <a:cs typeface="Times New Roman" pitchFamily="18" charset="0"/>
              </a:rPr>
              <a:t>, малярии и тропических болезней, которым не уделяется долго внимания, и обеспечить борьбу с гепатитом, заболеваниями, передаваемыми через воду, и другими инфекционными </a:t>
            </a:r>
            <a:r>
              <a:rPr lang="ru-RU" sz="2400" b="1" dirty="0" smtClean="0">
                <a:latin typeface="Times New Roman" pitchFamily="18" charset="0"/>
                <a:cs typeface="Times New Roman" pitchFamily="18" charset="0"/>
              </a:rPr>
              <a:t>заболеваниями. </a:t>
            </a:r>
            <a:endParaRPr lang="ru-RU" sz="2400" b="1" dirty="0" smtClean="0">
              <a:latin typeface="Times New Roman" pitchFamily="18" charset="0"/>
              <a:cs typeface="Times New Roman" pitchFamily="18" charset="0"/>
            </a:endParaRPr>
          </a:p>
          <a:p>
            <a:pPr indent="-504000">
              <a:lnSpc>
                <a:spcPct val="150000"/>
              </a:lnSpc>
            </a:pPr>
            <a:endParaRPr lang="ru-RU" sz="2400" b="1" dirty="0" smtClean="0">
              <a:latin typeface="Times New Roman" pitchFamily="18" charset="0"/>
              <a:cs typeface="Times New Roman" pitchFamily="18" charset="0"/>
            </a:endParaRPr>
          </a:p>
          <a:p>
            <a:pPr indent="-504000">
              <a:lnSpc>
                <a:spcPct val="150000"/>
              </a:lnSpc>
            </a:pPr>
            <a:r>
              <a:rPr lang="ru-RU" sz="2400" b="1" dirty="0" smtClean="0">
                <a:latin typeface="Times New Roman" pitchFamily="18" charset="0"/>
                <a:cs typeface="Times New Roman" pitchFamily="18" charset="0"/>
              </a:rPr>
              <a:t>3.4   К </a:t>
            </a:r>
            <a:r>
              <a:rPr lang="ru-RU" sz="2400" b="1" dirty="0">
                <a:latin typeface="Times New Roman" pitchFamily="18" charset="0"/>
                <a:cs typeface="Times New Roman" pitchFamily="18" charset="0"/>
              </a:rPr>
              <a:t>2030 г. уменьшить на треть преждевременную смертность от неинфекционных заболеваний посредством профилактики и лечения, </a:t>
            </a:r>
            <a:r>
              <a:rPr lang="ru-RU" sz="2400" b="1" dirty="0" smtClean="0">
                <a:latin typeface="Times New Roman" pitchFamily="18" charset="0"/>
                <a:cs typeface="Times New Roman" pitchFamily="18" charset="0"/>
              </a:rPr>
              <a:t>и </a:t>
            </a:r>
            <a:r>
              <a:rPr lang="ru-RU" sz="2400" b="1" dirty="0">
                <a:latin typeface="Times New Roman" pitchFamily="18" charset="0"/>
                <a:cs typeface="Times New Roman" pitchFamily="18" charset="0"/>
              </a:rPr>
              <a:t>поддержания психического здоровья и </a:t>
            </a:r>
            <a:r>
              <a:rPr lang="ru-RU" sz="2400" b="1" dirty="0" smtClean="0">
                <a:latin typeface="Times New Roman" pitchFamily="18" charset="0"/>
                <a:cs typeface="Times New Roman" pitchFamily="18" charset="0"/>
              </a:rPr>
              <a:t>благополучия.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260899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856984" cy="6624736"/>
          </a:xfrm>
        </p:spPr>
        <p:txBody>
          <a:bodyPr>
            <a:normAutofit fontScale="92500" lnSpcReduction="20000"/>
          </a:bodyPr>
          <a:lstStyle/>
          <a:p>
            <a:r>
              <a:rPr lang="ru-RU" dirty="0">
                <a:latin typeface="Times New Roman" pitchFamily="18" charset="0"/>
                <a:cs typeface="Times New Roman" pitchFamily="18" charset="0"/>
              </a:rPr>
              <a:t>3.5  Улучшать профилактику и лечение зависимости от </a:t>
            </a:r>
            <a:r>
              <a:rPr lang="ru-RU" dirty="0" err="1">
                <a:latin typeface="Times New Roman" pitchFamily="18" charset="0"/>
                <a:cs typeface="Times New Roman" pitchFamily="18" charset="0"/>
              </a:rPr>
              <a:t>психоактивных</a:t>
            </a:r>
            <a:r>
              <a:rPr lang="ru-RU" dirty="0">
                <a:latin typeface="Times New Roman" pitchFamily="18" charset="0"/>
                <a:cs typeface="Times New Roman" pitchFamily="18" charset="0"/>
              </a:rPr>
              <a:t> веществ, в том числе злоупотребления наркотическими средствами и </a:t>
            </a:r>
            <a:r>
              <a:rPr lang="ru-RU" dirty="0" smtClean="0">
                <a:latin typeface="Times New Roman" pitchFamily="18" charset="0"/>
                <a:cs typeface="Times New Roman" pitchFamily="18" charset="0"/>
              </a:rPr>
              <a:t>алкоголем. </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3.6  К 2020 г. вдвое сократить во </a:t>
            </a:r>
            <a:r>
              <a:rPr lang="ru-RU" dirty="0" smtClean="0">
                <a:latin typeface="Times New Roman" pitchFamily="18" charset="0"/>
                <a:cs typeface="Times New Roman" pitchFamily="18" charset="0"/>
              </a:rPr>
              <a:t>всём </a:t>
            </a:r>
            <a:r>
              <a:rPr lang="ru-RU" dirty="0">
                <a:latin typeface="Times New Roman" pitchFamily="18" charset="0"/>
                <a:cs typeface="Times New Roman" pitchFamily="18" charset="0"/>
              </a:rPr>
              <a:t>мире число смертей и травм в результате </a:t>
            </a:r>
            <a:r>
              <a:rPr lang="ru-RU" dirty="0" err="1">
                <a:latin typeface="Times New Roman" pitchFamily="18" charset="0"/>
                <a:cs typeface="Times New Roman" pitchFamily="18" charset="0"/>
              </a:rPr>
              <a:t>дорожнотранспортных</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происшествий. </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3.7  К 2030 г. обеспечить всеобщий доступ к услугам по охране сексуального и репродуктивного здоровья, включая услуги по планированию семьи, информирование и просвещение, и </a:t>
            </a:r>
            <a:r>
              <a:rPr lang="ru-RU" dirty="0" smtClean="0">
                <a:latin typeface="Times New Roman" pitchFamily="18" charset="0"/>
                <a:cs typeface="Times New Roman" pitchFamily="18" charset="0"/>
              </a:rPr>
              <a:t>учёт </a:t>
            </a:r>
            <a:r>
              <a:rPr lang="ru-RU" dirty="0">
                <a:latin typeface="Times New Roman" pitchFamily="18" charset="0"/>
                <a:cs typeface="Times New Roman" pitchFamily="18" charset="0"/>
              </a:rPr>
              <a:t>вопросов охраны репродуктивного здоровья в национальных стратегиях и </a:t>
            </a:r>
            <a:r>
              <a:rPr lang="ru-RU" dirty="0" smtClean="0">
                <a:latin typeface="Times New Roman" pitchFamily="18" charset="0"/>
                <a:cs typeface="Times New Roman" pitchFamily="18" charset="0"/>
              </a:rPr>
              <a:t>программах. </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52037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548680"/>
            <a:ext cx="8856984" cy="6309320"/>
          </a:xfrm>
        </p:spPr>
        <p:txBody>
          <a:bodyPr>
            <a:normAutofit/>
          </a:bodyPr>
          <a:lstStyle/>
          <a:p>
            <a:endParaRPr lang="ru-RU" sz="1900" dirty="0"/>
          </a:p>
          <a:p>
            <a:r>
              <a:rPr lang="ru-RU" sz="2400" dirty="0" smtClean="0">
                <a:latin typeface="Times New Roman" pitchFamily="18" charset="0"/>
                <a:cs typeface="Times New Roman" pitchFamily="18" charset="0"/>
              </a:rPr>
              <a:t>3.8  </a:t>
            </a:r>
            <a:r>
              <a:rPr lang="ru-RU" sz="2400" dirty="0">
                <a:latin typeface="Times New Roman" pitchFamily="18" charset="0"/>
                <a:cs typeface="Times New Roman" pitchFamily="18" charset="0"/>
              </a:rPr>
              <a:t>Обеспечить всеобщий охват услугами здравоохранения, в том числе защиту от финансовых рисков, доступ к качественным основным медико-санитарным услугам и доступ к безопасным, эффективным, качественным и недорогим основным лекарственным средствам и вакцинам для </a:t>
            </a:r>
            <a:r>
              <a:rPr lang="ru-RU" sz="2400" dirty="0" smtClean="0">
                <a:latin typeface="Times New Roman" pitchFamily="18" charset="0"/>
                <a:cs typeface="Times New Roman" pitchFamily="18" charset="0"/>
              </a:rPr>
              <a:t>всех.</a:t>
            </a:r>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
        <p:nvSpPr>
          <p:cNvPr id="2" name="Прямоугольник 1"/>
          <p:cNvSpPr/>
          <p:nvPr/>
        </p:nvSpPr>
        <p:spPr>
          <a:xfrm>
            <a:off x="251520" y="3573016"/>
            <a:ext cx="8784976" cy="1938992"/>
          </a:xfrm>
          <a:prstGeom prst="rect">
            <a:avLst/>
          </a:prstGeom>
        </p:spPr>
        <p:txBody>
          <a:bodyPr wrap="square">
            <a:spAutoFit/>
          </a:bodyPr>
          <a:lstStyle/>
          <a:p>
            <a:pPr marL="285750" indent="-360000">
              <a:buFont typeface="Arial" pitchFamily="34" charset="0"/>
              <a:buChar char="•"/>
            </a:pPr>
            <a:r>
              <a:rPr lang="ru-RU" sz="2400" dirty="0">
                <a:latin typeface="Times New Roman" pitchFamily="18" charset="0"/>
                <a:cs typeface="Times New Roman" pitchFamily="18" charset="0"/>
              </a:rPr>
              <a:t>3.9  К 2030 г. существенно сократить количество случаев смерти и заболевания в результате воздействия опасных химических веществ и загрязнения и отравления воздуха, воды и </a:t>
            </a:r>
            <a:r>
              <a:rPr lang="ru-RU" sz="2400" dirty="0" smtClean="0">
                <a:latin typeface="Times New Roman" pitchFamily="18" charset="0"/>
                <a:cs typeface="Times New Roman" pitchFamily="18" charset="0"/>
              </a:rPr>
              <a:t>почв. </a:t>
            </a:r>
            <a:endParaRPr lang="ru-RU" sz="2400" dirty="0">
              <a:latin typeface="Times New Roman" pitchFamily="18" charset="0"/>
              <a:cs typeface="Times New Roman" pitchFamily="18" charset="0"/>
            </a:endParaRPr>
          </a:p>
          <a:p>
            <a:pPr marL="395478" indent="-360000">
              <a:buFont typeface="Arial" pitchFamily="34" charset="0"/>
              <a:buChar char="•"/>
            </a:pP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848812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856984" cy="6408712"/>
          </a:xfrm>
        </p:spPr>
        <p:txBody>
          <a:bodyPr>
            <a:normAutofit fontScale="77500" lnSpcReduction="20000"/>
          </a:bodyPr>
          <a:lstStyle/>
          <a:p>
            <a:pPr indent="-360000"/>
            <a:r>
              <a:rPr lang="ru-RU" dirty="0">
                <a:latin typeface="Times New Roman" pitchFamily="18" charset="0"/>
                <a:cs typeface="Times New Roman" pitchFamily="18" charset="0"/>
              </a:rPr>
              <a:t>3.a </a:t>
            </a:r>
            <a:r>
              <a:rPr lang="ru-RU" dirty="0" smtClean="0">
                <a:latin typeface="Times New Roman" pitchFamily="18" charset="0"/>
                <a:cs typeface="Times New Roman" pitchFamily="18" charset="0"/>
              </a:rPr>
              <a:t>  Активизировать </a:t>
            </a:r>
            <a:r>
              <a:rPr lang="ru-RU" dirty="0">
                <a:latin typeface="Times New Roman" pitchFamily="18" charset="0"/>
                <a:cs typeface="Times New Roman" pitchFamily="18" charset="0"/>
              </a:rPr>
              <a:t>при необходимости осуществление Рамочной конвенции Всемирной организации здравоохранения по борьбе против табака во всех </a:t>
            </a:r>
            <a:r>
              <a:rPr lang="ru-RU" dirty="0" smtClean="0">
                <a:latin typeface="Times New Roman" pitchFamily="18" charset="0"/>
                <a:cs typeface="Times New Roman" pitchFamily="18" charset="0"/>
              </a:rPr>
              <a:t>странах. </a:t>
            </a:r>
            <a:endParaRPr lang="ru-RU" dirty="0">
              <a:latin typeface="Times New Roman" pitchFamily="18" charset="0"/>
              <a:cs typeface="Times New Roman" pitchFamily="18" charset="0"/>
            </a:endParaRPr>
          </a:p>
          <a:p>
            <a:pPr indent="-360000"/>
            <a:endParaRPr lang="ru-RU" dirty="0">
              <a:latin typeface="Times New Roman" pitchFamily="18" charset="0"/>
              <a:cs typeface="Times New Roman" pitchFamily="18" charset="0"/>
            </a:endParaRPr>
          </a:p>
          <a:p>
            <a:pPr indent="-540000"/>
            <a:r>
              <a:rPr lang="ru-RU" dirty="0">
                <a:latin typeface="Times New Roman" pitchFamily="18" charset="0"/>
                <a:cs typeface="Times New Roman" pitchFamily="18" charset="0"/>
              </a:rPr>
              <a:t>3.b </a:t>
            </a:r>
            <a:r>
              <a:rPr lang="ru-RU" dirty="0" smtClean="0">
                <a:latin typeface="Times New Roman" pitchFamily="18" charset="0"/>
                <a:cs typeface="Times New Roman" pitchFamily="18" charset="0"/>
              </a:rPr>
              <a:t>  Оказывать </a:t>
            </a:r>
            <a:r>
              <a:rPr lang="ru-RU" dirty="0">
                <a:latin typeface="Times New Roman" pitchFamily="18" charset="0"/>
                <a:cs typeface="Times New Roman" pitchFamily="18" charset="0"/>
              </a:rPr>
              <a:t>содействие исследованиям и разработкам вакцин и лекарственных препаратов для лечения инфекционных и неинфекционных болезней, </a:t>
            </a:r>
            <a:r>
              <a:rPr lang="ru-RU" dirty="0" err="1" smtClean="0">
                <a:latin typeface="Times New Roman" pitchFamily="18" charset="0"/>
                <a:cs typeface="Times New Roman" pitchFamily="18" charset="0"/>
              </a:rPr>
              <a:t>которые,в</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первую </a:t>
            </a:r>
            <a:r>
              <a:rPr lang="ru-RU" dirty="0" smtClean="0">
                <a:latin typeface="Times New Roman" pitchFamily="18" charset="0"/>
                <a:cs typeface="Times New Roman" pitchFamily="18" charset="0"/>
              </a:rPr>
              <a:t>очередь, </a:t>
            </a:r>
            <a:r>
              <a:rPr lang="ru-RU" dirty="0">
                <a:latin typeface="Times New Roman" pitchFamily="18" charset="0"/>
                <a:cs typeface="Times New Roman" pitchFamily="18" charset="0"/>
              </a:rPr>
              <a:t>затрагивают развивающиеся страны, обеспечивать доступность недорогих основных лекарственных средств и вакцин в соответствии с </a:t>
            </a:r>
            <a:r>
              <a:rPr lang="ru-RU" dirty="0" err="1">
                <a:latin typeface="Times New Roman" pitchFamily="18" charset="0"/>
                <a:cs typeface="Times New Roman" pitchFamily="18" charset="0"/>
              </a:rPr>
              <a:t>Дохинской</a:t>
            </a:r>
            <a:r>
              <a:rPr lang="ru-RU" dirty="0">
                <a:latin typeface="Times New Roman" pitchFamily="18" charset="0"/>
                <a:cs typeface="Times New Roman" pitchFamily="18" charset="0"/>
              </a:rPr>
              <a:t> декларацией «Соглашение по ТРИПС и общественное здравоохранение», в которой подтверждается право развивающихся стран в полном </a:t>
            </a:r>
            <a:r>
              <a:rPr lang="ru-RU" dirty="0" smtClean="0">
                <a:latin typeface="Times New Roman" pitchFamily="18" charset="0"/>
                <a:cs typeface="Times New Roman" pitchFamily="18" charset="0"/>
              </a:rPr>
              <a:t>объёме </a:t>
            </a:r>
            <a:r>
              <a:rPr lang="ru-RU" dirty="0">
                <a:latin typeface="Times New Roman" pitchFamily="18" charset="0"/>
                <a:cs typeface="Times New Roman" pitchFamily="18" charset="0"/>
              </a:rPr>
              <a:t>использовать положения Соглашения по торговым аспектам прав интеллектуальной собственности в отношении проявления гибкости для целей охраны здоровья населения, и, в частности, обеспечения доступа к лекарственным средствам для </a:t>
            </a:r>
            <a:r>
              <a:rPr lang="ru-RU" dirty="0" smtClean="0">
                <a:latin typeface="Times New Roman" pitchFamily="18" charset="0"/>
                <a:cs typeface="Times New Roman" pitchFamily="18" charset="0"/>
              </a:rPr>
              <a:t>всех. </a:t>
            </a:r>
            <a:endParaRPr lang="ru-RU" dirty="0">
              <a:latin typeface="Times New Roman" pitchFamily="18" charset="0"/>
              <a:cs typeface="Times New Roman" pitchFamily="18" charset="0"/>
            </a:endParaRPr>
          </a:p>
          <a:p>
            <a:endParaRPr lang="ru-RU" dirty="0"/>
          </a:p>
          <a:p>
            <a:endParaRPr lang="ru-RU" dirty="0"/>
          </a:p>
        </p:txBody>
      </p:sp>
    </p:spTree>
    <p:extLst>
      <p:ext uri="{BB962C8B-B14F-4D97-AF65-F5344CB8AC3E}">
        <p14:creationId xmlns:p14="http://schemas.microsoft.com/office/powerpoint/2010/main" val="1429626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0"/>
            <a:ext cx="8928992" cy="6381328"/>
          </a:xfrm>
        </p:spPr>
        <p:txBody>
          <a:bodyPr>
            <a:noAutofit/>
          </a:bodyPr>
          <a:lstStyle/>
          <a:p>
            <a:endParaRPr lang="ru-RU" sz="1600" dirty="0"/>
          </a:p>
          <a:p>
            <a:pPr>
              <a:lnSpc>
                <a:spcPct val="150000"/>
              </a:lnSpc>
            </a:pPr>
            <a:r>
              <a:rPr lang="ru-RU" sz="2400" dirty="0" smtClean="0">
                <a:latin typeface="Times New Roman" pitchFamily="18" charset="0"/>
                <a:cs typeface="Times New Roman" pitchFamily="18" charset="0"/>
              </a:rPr>
              <a:t>3.c  Существенно </a:t>
            </a:r>
            <a:r>
              <a:rPr lang="ru-RU" sz="2400" dirty="0">
                <a:latin typeface="Times New Roman" pitchFamily="18" charset="0"/>
                <a:cs typeface="Times New Roman" pitchFamily="18" charset="0"/>
              </a:rPr>
              <a:t>увеличить финансирование здравоохранения и набор, развитие, профессиональную подготовку и удержание медицинских кадров в развивающихся странах, особенно в наименее развитых странах и малых островных развивающихся </a:t>
            </a:r>
            <a:r>
              <a:rPr lang="ru-RU" sz="2400" dirty="0" smtClean="0">
                <a:latin typeface="Times New Roman" pitchFamily="18" charset="0"/>
                <a:cs typeface="Times New Roman" pitchFamily="18" charset="0"/>
              </a:rPr>
              <a:t>государствах. </a:t>
            </a:r>
            <a:endParaRPr lang="ru-RU" sz="2400" dirty="0" smtClean="0">
              <a:latin typeface="Times New Roman" pitchFamily="18" charset="0"/>
              <a:cs typeface="Times New Roman" pitchFamily="18" charset="0"/>
            </a:endParaRPr>
          </a:p>
          <a:p>
            <a:pPr>
              <a:lnSpc>
                <a:spcPct val="150000"/>
              </a:lnSpc>
            </a:pPr>
            <a:endParaRPr lang="ru-RU" sz="2400" dirty="0">
              <a:latin typeface="Times New Roman" pitchFamily="18" charset="0"/>
              <a:cs typeface="Times New Roman" pitchFamily="18" charset="0"/>
            </a:endParaRPr>
          </a:p>
          <a:p>
            <a:pPr>
              <a:lnSpc>
                <a:spcPct val="150000"/>
              </a:lnSpc>
            </a:pPr>
            <a:r>
              <a:rPr lang="ru-RU" sz="2400" dirty="0" smtClean="0">
                <a:latin typeface="Times New Roman" pitchFamily="18" charset="0"/>
                <a:cs typeface="Times New Roman" pitchFamily="18" charset="0"/>
              </a:rPr>
              <a:t>3.d </a:t>
            </a:r>
            <a:r>
              <a:rPr lang="ru-RU" sz="2400" dirty="0" smtClean="0">
                <a:latin typeface="Times New Roman" pitchFamily="18" charset="0"/>
                <a:cs typeface="Times New Roman" pitchFamily="18" charset="0"/>
              </a:rPr>
              <a:t> Наращивать </a:t>
            </a:r>
            <a:r>
              <a:rPr lang="ru-RU" sz="2400" dirty="0">
                <a:latin typeface="Times New Roman" pitchFamily="18" charset="0"/>
                <a:cs typeface="Times New Roman" pitchFamily="18" charset="0"/>
              </a:rPr>
              <a:t>потенциал всех стран, особенно развивающихся стран, в области раннего предупреждения, снижения рисков и регулирования национальных и глобальных рисков для </a:t>
            </a:r>
            <a:r>
              <a:rPr lang="ru-RU" sz="2400" dirty="0" smtClean="0">
                <a:latin typeface="Times New Roman" pitchFamily="18" charset="0"/>
                <a:cs typeface="Times New Roman" pitchFamily="18" charset="0"/>
              </a:rPr>
              <a:t>здоровья.</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539405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800200"/>
          </a:xfrm>
        </p:spPr>
        <p:txBody>
          <a:bodyPr>
            <a:noAutofit/>
          </a:bodyPr>
          <a:lstStyle/>
          <a:p>
            <a:r>
              <a:rPr lang="ru-RU" sz="3200" b="1" dirty="0">
                <a:latin typeface="Times New Roman" pitchFamily="18" charset="0"/>
                <a:cs typeface="Times New Roman" pitchFamily="18" charset="0"/>
              </a:rPr>
              <a:t>Реализация предлагаемой стратегии будет способствовать выполнению к 2030 г. пяти из 13 задач, связанных со здоровьем: </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179512" y="1844824"/>
            <a:ext cx="8856984" cy="4729712"/>
          </a:xfrm>
        </p:spPr>
        <p:txBody>
          <a:bodyPr>
            <a:normAutofit/>
          </a:bodyPr>
          <a:lstStyle/>
          <a:p>
            <a:r>
              <a:rPr lang="ru-RU" dirty="0" smtClean="0">
                <a:latin typeface="Times New Roman" pitchFamily="18" charset="0"/>
                <a:cs typeface="Times New Roman" pitchFamily="18" charset="0"/>
              </a:rPr>
              <a:t>положить </a:t>
            </a:r>
            <a:r>
              <a:rPr lang="ru-RU" dirty="0">
                <a:latin typeface="Times New Roman" pitchFamily="18" charset="0"/>
                <a:cs typeface="Times New Roman" pitchFamily="18" charset="0"/>
              </a:rPr>
              <a:t>конец предотвратимой смертности </a:t>
            </a:r>
            <a:r>
              <a:rPr lang="ru-RU" dirty="0" smtClean="0">
                <a:latin typeface="Times New Roman" pitchFamily="18" charset="0"/>
                <a:cs typeface="Times New Roman" pitchFamily="18" charset="0"/>
              </a:rPr>
              <a:t>новорождённых </a:t>
            </a:r>
            <a:r>
              <a:rPr lang="ru-RU" dirty="0">
                <a:latin typeface="Times New Roman" pitchFamily="18" charset="0"/>
                <a:cs typeface="Times New Roman" pitchFamily="18" charset="0"/>
              </a:rPr>
              <a:t>и детей в возрасте до пяти лет;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положить </a:t>
            </a:r>
            <a:r>
              <a:rPr lang="ru-RU" dirty="0">
                <a:latin typeface="Times New Roman" pitchFamily="18" charset="0"/>
                <a:cs typeface="Times New Roman" pitchFamily="18" charset="0"/>
              </a:rPr>
              <a:t>конец эпидемии СПИДа и обеспечить борьбу с гепатитом и другими инфекционными заболеваниями;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39752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6480720"/>
          </a:xfrm>
        </p:spPr>
        <p:txBody>
          <a:bodyPr>
            <a:noAutofit/>
          </a:bodyPr>
          <a:lstStyle/>
          <a:p>
            <a:r>
              <a:rPr lang="ru-RU" sz="2400" dirty="0">
                <a:latin typeface="Times New Roman" pitchFamily="18" charset="0"/>
                <a:cs typeface="Times New Roman" pitchFamily="18" charset="0"/>
              </a:rPr>
              <a:t>сократить на одну треть показатель преждевременной смертности от неинфекционных заболеваний посредством профилактики и лечения и поддержания психического здоровья и благополучия; </a:t>
            </a:r>
          </a:p>
          <a:p>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обеспечить всеобщий доступ к услугам по охране сексуального и репродуктивного здоровья, в том числе для целей планирования семьи, получения информации и просвещения, и </a:t>
            </a:r>
            <a:r>
              <a:rPr lang="ru-RU" sz="2400" dirty="0" smtClean="0">
                <a:latin typeface="Times New Roman" pitchFamily="18" charset="0"/>
                <a:cs typeface="Times New Roman" pitchFamily="18" charset="0"/>
              </a:rPr>
              <a:t>учёт </a:t>
            </a:r>
            <a:r>
              <a:rPr lang="ru-RU" sz="2400" dirty="0">
                <a:latin typeface="Times New Roman" pitchFamily="18" charset="0"/>
                <a:cs typeface="Times New Roman" pitchFamily="18" charset="0"/>
              </a:rPr>
              <a:t>вопросов охраны репродуктивного здоровья в национальных стратегиях и программах; </a:t>
            </a:r>
          </a:p>
          <a:p>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обеспечить всеобщий охват услугами здравоохранения, в том числе защиту от финансовых рисков, доступ к качественным основным </a:t>
            </a:r>
            <a:r>
              <a:rPr lang="ru-RU" sz="2400" dirty="0" err="1">
                <a:latin typeface="Times New Roman" pitchFamily="18" charset="0"/>
                <a:cs typeface="Times New Roman" pitchFamily="18" charset="0"/>
              </a:rPr>
              <a:t>медикосанитарным</a:t>
            </a:r>
            <a:r>
              <a:rPr lang="ru-RU" sz="2400" dirty="0">
                <a:latin typeface="Times New Roman" pitchFamily="18" charset="0"/>
                <a:cs typeface="Times New Roman" pitchFamily="18" charset="0"/>
              </a:rPr>
              <a:t> услугам и доступ к безопасным, эффективным, качественным и недорогим основным лекарственным средствам и вакцинам для всех.</a:t>
            </a: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660539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189" t="11908" r="23859" b="7936"/>
          <a:stretch/>
        </p:blipFill>
        <p:spPr>
          <a:xfrm>
            <a:off x="-34367" y="764704"/>
            <a:ext cx="9178367" cy="5832648"/>
          </a:xfrm>
        </p:spPr>
      </p:pic>
    </p:spTree>
    <p:extLst>
      <p:ext uri="{BB962C8B-B14F-4D97-AF65-F5344CB8AC3E}">
        <p14:creationId xmlns:p14="http://schemas.microsoft.com/office/powerpoint/2010/main" val="104543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08912" cy="504056"/>
          </a:xfrm>
        </p:spPr>
        <p:txBody>
          <a:bodyPr>
            <a:noAutofit/>
          </a:bodyPr>
          <a:lstStyle/>
          <a:p>
            <a:r>
              <a:rPr lang="ru-RU" sz="3200" b="1" dirty="0" smtClean="0">
                <a:latin typeface="Times New Roman" pitchFamily="18" charset="0"/>
                <a:cs typeface="Times New Roman" pitchFamily="18" charset="0"/>
              </a:rPr>
              <a:t>Группы риска</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a:xfrm>
            <a:off x="179512" y="764704"/>
            <a:ext cx="8784976" cy="6093296"/>
          </a:xfrm>
        </p:spPr>
        <p:txBody>
          <a:bodyPr>
            <a:normAutofit/>
          </a:bodyPr>
          <a:lstStyle/>
          <a:p>
            <a:pPr marL="109728" indent="0" algn="ctr">
              <a:lnSpc>
                <a:spcPct val="150000"/>
              </a:lnSpc>
              <a:buNone/>
            </a:pPr>
            <a:r>
              <a:rPr lang="ru-RU" sz="2400" dirty="0" smtClean="0">
                <a:latin typeface="Times New Roman" pitchFamily="18" charset="0"/>
                <a:cs typeface="Times New Roman" pitchFamily="18" charset="0"/>
              </a:rPr>
              <a:t>             Каждая </a:t>
            </a:r>
            <a:r>
              <a:rPr lang="ru-RU" sz="2400" dirty="0">
                <a:latin typeface="Times New Roman" pitchFamily="18" charset="0"/>
                <a:cs typeface="Times New Roman" pitchFamily="18" charset="0"/>
              </a:rPr>
              <a:t>страна должна определить особые группы населения с наиболее высокими показателями </a:t>
            </a:r>
            <a:r>
              <a:rPr lang="ru-RU" sz="2400" dirty="0" smtClean="0">
                <a:latin typeface="Times New Roman" pitchFamily="18" charset="0"/>
                <a:cs typeface="Times New Roman" pitchFamily="18" charset="0"/>
              </a:rPr>
              <a:t>распространённости </a:t>
            </a:r>
            <a:r>
              <a:rPr lang="ru-RU" sz="2400" dirty="0">
                <a:latin typeface="Times New Roman" pitchFamily="18" charset="0"/>
                <a:cs typeface="Times New Roman" pitchFamily="18" charset="0"/>
              </a:rPr>
              <a:t>инфекций, передаваемых половым </a:t>
            </a:r>
            <a:r>
              <a:rPr lang="ru-RU" sz="2400" dirty="0" smtClean="0">
                <a:latin typeface="Times New Roman" pitchFamily="18" charset="0"/>
                <a:cs typeface="Times New Roman" pitchFamily="18" charset="0"/>
              </a:rPr>
              <a:t>путём</a:t>
            </a:r>
            <a:r>
              <a:rPr lang="ru-RU" sz="2400" dirty="0">
                <a:latin typeface="Times New Roman" pitchFamily="18" charset="0"/>
                <a:cs typeface="Times New Roman" pitchFamily="18" charset="0"/>
              </a:rPr>
              <a:t>, в которых ответные меры должны осуществляться с </a:t>
            </a:r>
            <a:r>
              <a:rPr lang="ru-RU" sz="2400" dirty="0" smtClean="0">
                <a:latin typeface="Times New Roman" pitchFamily="18" charset="0"/>
                <a:cs typeface="Times New Roman" pitchFamily="18" charset="0"/>
              </a:rPr>
              <a:t>учётом </a:t>
            </a:r>
            <a:r>
              <a:rPr lang="ru-RU" sz="2400" dirty="0">
                <a:latin typeface="Times New Roman" pitchFamily="18" charset="0"/>
                <a:cs typeface="Times New Roman" pitchFamily="18" charset="0"/>
              </a:rPr>
              <a:t>эпидемиологического и социального контекста. Особыми группами населения в отношении инфекций, передаваемых половым </a:t>
            </a:r>
            <a:r>
              <a:rPr lang="ru-RU" sz="2400" dirty="0" smtClean="0">
                <a:latin typeface="Times New Roman" pitchFamily="18" charset="0"/>
                <a:cs typeface="Times New Roman" pitchFamily="18" charset="0"/>
              </a:rPr>
              <a:t>путём</a:t>
            </a:r>
            <a:r>
              <a:rPr lang="ru-RU" sz="2400" dirty="0">
                <a:latin typeface="Times New Roman" pitchFamily="18" charset="0"/>
                <a:cs typeface="Times New Roman" pitchFamily="18" charset="0"/>
              </a:rPr>
              <a:t>, должны являться группы людей, которые с большей степенью вероятности имеют большое число сексуальных </a:t>
            </a:r>
            <a:r>
              <a:rPr lang="ru-RU" sz="2400" dirty="0" smtClean="0">
                <a:latin typeface="Times New Roman" pitchFamily="18" charset="0"/>
                <a:cs typeface="Times New Roman" pitchFamily="18" charset="0"/>
              </a:rPr>
              <a:t>партнёров</a:t>
            </a:r>
            <a:r>
              <a:rPr lang="ru-RU" sz="2400" dirty="0">
                <a:latin typeface="Times New Roman" pitchFamily="18" charset="0"/>
                <a:cs typeface="Times New Roman" pitchFamily="18" charset="0"/>
              </a:rPr>
              <a:t>, такие как работники секс-индустрии </a:t>
            </a:r>
            <a:endParaRPr lang="ru-RU" sz="2400" dirty="0" smtClean="0">
              <a:latin typeface="Times New Roman" pitchFamily="18" charset="0"/>
              <a:cs typeface="Times New Roman" pitchFamily="18" charset="0"/>
            </a:endParaRPr>
          </a:p>
          <a:p>
            <a:pPr marL="109728" indent="0" algn="ctr">
              <a:lnSpc>
                <a:spcPct val="150000"/>
              </a:lnSpc>
              <a:buNone/>
            </a:pPr>
            <a:r>
              <a:rPr lang="ru-RU" sz="2400" dirty="0" smtClean="0">
                <a:latin typeface="Times New Roman" pitchFamily="18" charset="0"/>
                <a:cs typeface="Times New Roman" pitchFamily="18" charset="0"/>
              </a:rPr>
              <a:t>и </a:t>
            </a:r>
            <a:r>
              <a:rPr lang="ru-RU" sz="2400" dirty="0">
                <a:latin typeface="Times New Roman" pitchFamily="18" charset="0"/>
                <a:cs typeface="Times New Roman" pitchFamily="18" charset="0"/>
              </a:rPr>
              <a:t>их клиенты. </a:t>
            </a:r>
          </a:p>
        </p:txBody>
      </p:sp>
    </p:spTree>
    <p:extLst>
      <p:ext uri="{BB962C8B-B14F-4D97-AF65-F5344CB8AC3E}">
        <p14:creationId xmlns:p14="http://schemas.microsoft.com/office/powerpoint/2010/main" val="2105753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4688" b="96652" l="1517" r="92524">
                        <a14:foregroundMark x1="53304" y1="15848" x2="63272" y2="25223"/>
                        <a14:foregroundMark x1="24919" y1="89286" x2="36945" y2="94754"/>
                        <a14:foregroundMark x1="23835" y1="89621" x2="36728" y2="95313"/>
                        <a14:foregroundMark x1="75406" y1="17411" x2="84074" y2="27902"/>
                        <a14:foregroundMark x1="84290" y1="27455" x2="87866" y2="34598"/>
                        <a14:foregroundMark x1="75406" y1="16629" x2="81473" y2="23661"/>
                        <a14:foregroundMark x1="81473" y1="23661" x2="84074" y2="27009"/>
                      </a14:backgroundRemoval>
                    </a14:imgEffect>
                  </a14:imgLayer>
                </a14:imgProps>
              </a:ext>
              <a:ext uri="{28A0092B-C50C-407E-A947-70E740481C1C}">
                <a14:useLocalDpi xmlns:a14="http://schemas.microsoft.com/office/drawing/2010/main" val="0"/>
              </a:ext>
            </a:extLst>
          </a:blip>
          <a:stretch>
            <a:fillRect/>
          </a:stretch>
        </p:blipFill>
        <p:spPr>
          <a:xfrm>
            <a:off x="1691680" y="411451"/>
            <a:ext cx="6624736" cy="6430947"/>
          </a:xfrm>
        </p:spPr>
      </p:pic>
    </p:spTree>
    <p:extLst>
      <p:ext uri="{BB962C8B-B14F-4D97-AF65-F5344CB8AC3E}">
        <p14:creationId xmlns:p14="http://schemas.microsoft.com/office/powerpoint/2010/main" val="3189601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064896" cy="764704"/>
          </a:xfrm>
        </p:spPr>
        <p:txBody>
          <a:bodyPr>
            <a:normAutofit/>
          </a:bodyPr>
          <a:lstStyle/>
          <a:p>
            <a:r>
              <a:rPr lang="ru-RU" sz="3200" b="1" dirty="0" smtClean="0">
                <a:latin typeface="Times New Roman" pitchFamily="18" charset="0"/>
                <a:cs typeface="Times New Roman" pitchFamily="18" charset="0"/>
              </a:rPr>
              <a:t>Скрытое бремя </a:t>
            </a:r>
            <a:r>
              <a:rPr lang="ru-RU" sz="3200" b="1" dirty="0" smtClean="0">
                <a:latin typeface="Times New Roman" pitchFamily="18" charset="0"/>
                <a:cs typeface="Times New Roman" pitchFamily="18" charset="0"/>
              </a:rPr>
              <a:t>ИППП</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a:xfrm>
            <a:off x="107504" y="692696"/>
            <a:ext cx="8928992" cy="6165304"/>
          </a:xfrm>
        </p:spPr>
        <p:txBody>
          <a:bodyPr>
            <a:normAutofit fontScale="70000" lnSpcReduction="20000"/>
          </a:bodyPr>
          <a:lstStyle/>
          <a:p>
            <a:pPr marL="109728" indent="0">
              <a:buNone/>
            </a:pPr>
            <a:r>
              <a:rPr lang="ru-RU" dirty="0" smtClean="0">
                <a:latin typeface="Times New Roman" pitchFamily="18" charset="0"/>
                <a:cs typeface="Times New Roman" pitchFamily="18" charset="0"/>
              </a:rPr>
              <a:t>Согласно </a:t>
            </a:r>
            <a:r>
              <a:rPr lang="ru-RU" dirty="0">
                <a:latin typeface="Times New Roman" pitchFamily="18" charset="0"/>
                <a:cs typeface="Times New Roman" pitchFamily="18" charset="0"/>
              </a:rPr>
              <a:t>оценкам, ежегодно 357 миллионов людей в возрасте 15-49 лет заболевают четырьмя излечимыми инфекциями, передаваемыми половым путем </a:t>
            </a:r>
            <a:r>
              <a:rPr lang="ru-RU" dirty="0" smtClean="0">
                <a:solidFill>
                  <a:schemeClr val="accent6">
                    <a:lumMod val="75000"/>
                  </a:schemeClr>
                </a:solidFill>
                <a:latin typeface="Times New Roman" pitchFamily="18" charset="0"/>
                <a:cs typeface="Times New Roman" pitchFamily="18" charset="0"/>
              </a:rPr>
              <a:t>(Рис.1,1а): </a:t>
            </a:r>
          </a:p>
          <a:p>
            <a:pPr marL="109728" indent="0">
              <a:buNone/>
            </a:pPr>
            <a:endParaRPr lang="ru-RU" dirty="0" smtClean="0">
              <a:latin typeface="Times New Roman" pitchFamily="18" charset="0"/>
              <a:cs typeface="Times New Roman" pitchFamily="18" charset="0"/>
            </a:endParaRPr>
          </a:p>
          <a:p>
            <a:pPr>
              <a:buFont typeface="Arial" panose="020B0604020202020204" pitchFamily="34" charset="0"/>
              <a:buChar char="•"/>
            </a:pPr>
            <a:r>
              <a:rPr lang="ru-RU" dirty="0" err="1" smtClean="0">
                <a:latin typeface="Times New Roman" pitchFamily="18" charset="0"/>
                <a:cs typeface="Times New Roman" pitchFamily="18" charset="0"/>
              </a:rPr>
              <a:t>Chlamydia</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trachomatis</a:t>
            </a:r>
            <a:r>
              <a:rPr lang="ru-RU" dirty="0">
                <a:latin typeface="Times New Roman" pitchFamily="18" charset="0"/>
                <a:cs typeface="Times New Roman" pitchFamily="18" charset="0"/>
              </a:rPr>
              <a:t> (131 миллион), </a:t>
            </a:r>
          </a:p>
          <a:p>
            <a:pPr>
              <a:buFont typeface="Arial" panose="020B0604020202020204" pitchFamily="34" charset="0"/>
              <a:buChar char="•"/>
            </a:pPr>
            <a:endParaRPr lang="ru-RU" dirty="0" smtClean="0">
              <a:latin typeface="Times New Roman" pitchFamily="18" charset="0"/>
              <a:cs typeface="Times New Roman" pitchFamily="18" charset="0"/>
            </a:endParaRPr>
          </a:p>
          <a:p>
            <a:pPr>
              <a:buFont typeface="Arial" panose="020B0604020202020204" pitchFamily="34" charset="0"/>
              <a:buChar char="•"/>
            </a:pPr>
            <a:r>
              <a:rPr lang="ru-RU" dirty="0" err="1" smtClean="0">
                <a:latin typeface="Times New Roman" pitchFamily="18" charset="0"/>
                <a:cs typeface="Times New Roman" pitchFamily="18" charset="0"/>
              </a:rPr>
              <a:t>Neisseria</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gonorrhoeae</a:t>
            </a:r>
            <a:r>
              <a:rPr lang="ru-RU" dirty="0">
                <a:latin typeface="Times New Roman" pitchFamily="18" charset="0"/>
                <a:cs typeface="Times New Roman" pitchFamily="18" charset="0"/>
              </a:rPr>
              <a:t> (78 миллионов), </a:t>
            </a:r>
            <a:endParaRPr lang="ru-RU" dirty="0" smtClean="0">
              <a:latin typeface="Times New Roman" pitchFamily="18" charset="0"/>
              <a:cs typeface="Times New Roman" pitchFamily="18" charset="0"/>
            </a:endParaRPr>
          </a:p>
          <a:p>
            <a:pPr>
              <a:buFont typeface="Arial" panose="020B0604020202020204" pitchFamily="34" charset="0"/>
              <a:buChar char="•"/>
            </a:pP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сифилисом </a:t>
            </a:r>
            <a:r>
              <a:rPr lang="ru-RU" dirty="0">
                <a:latin typeface="Times New Roman" pitchFamily="18" charset="0"/>
                <a:cs typeface="Times New Roman" pitchFamily="18" charset="0"/>
              </a:rPr>
              <a:t>(6 </a:t>
            </a:r>
            <a:r>
              <a:rPr lang="ru-RU" dirty="0" smtClean="0">
                <a:latin typeface="Times New Roman" pitchFamily="18" charset="0"/>
                <a:cs typeface="Times New Roman" pitchFamily="18" charset="0"/>
              </a:rPr>
              <a:t>миллионов),</a:t>
            </a:r>
          </a:p>
          <a:p>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Trichomonas</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vaginalis</a:t>
            </a:r>
            <a:r>
              <a:rPr lang="ru-RU" dirty="0">
                <a:latin typeface="Times New Roman" pitchFamily="18" charset="0"/>
                <a:cs typeface="Times New Roman" pitchFamily="18" charset="0"/>
              </a:rPr>
              <a:t> (142 миллиона</a:t>
            </a:r>
            <a:r>
              <a:rPr lang="ru-RU" dirty="0" smtClean="0">
                <a:latin typeface="Times New Roman" pitchFamily="18" charset="0"/>
                <a:cs typeface="Times New Roman" pitchFamily="18" charset="0"/>
              </a:rPr>
              <a:t>). </a:t>
            </a:r>
          </a:p>
          <a:p>
            <a:pPr marL="109728" indent="0">
              <a:buNone/>
            </a:pPr>
            <a:endParaRPr lang="ru-RU" dirty="0" smtClean="0">
              <a:latin typeface="Times New Roman" pitchFamily="18" charset="0"/>
              <a:cs typeface="Times New Roman" pitchFamily="18" charset="0"/>
            </a:endParaRPr>
          </a:p>
          <a:p>
            <a:pPr marL="109728" indent="0">
              <a:buNone/>
            </a:pPr>
            <a:r>
              <a:rPr lang="ru-RU" dirty="0" smtClean="0">
                <a:latin typeface="Times New Roman" pitchFamily="18" charset="0"/>
                <a:cs typeface="Times New Roman" pitchFamily="18" charset="0"/>
              </a:rPr>
              <a:t>Столь </a:t>
            </a:r>
            <a:r>
              <a:rPr lang="ru-RU" dirty="0">
                <a:latin typeface="Times New Roman" pitchFamily="18" charset="0"/>
                <a:cs typeface="Times New Roman" pitchFamily="18" charset="0"/>
              </a:rPr>
              <a:t>же высокую </a:t>
            </a:r>
            <a:r>
              <a:rPr lang="ru-RU" dirty="0" smtClean="0">
                <a:latin typeface="Times New Roman" pitchFamily="18" charset="0"/>
                <a:cs typeface="Times New Roman" pitchFamily="18" charset="0"/>
              </a:rPr>
              <a:t>распространённость </a:t>
            </a:r>
            <a:r>
              <a:rPr lang="ru-RU" dirty="0">
                <a:latin typeface="Times New Roman" pitchFamily="18" charset="0"/>
                <a:cs typeface="Times New Roman" pitchFamily="18" charset="0"/>
              </a:rPr>
              <a:t>имеют некоторые инфекции, передаваемые половым </a:t>
            </a:r>
            <a:r>
              <a:rPr lang="ru-RU" dirty="0" smtClean="0">
                <a:latin typeface="Times New Roman" pitchFamily="18" charset="0"/>
                <a:cs typeface="Times New Roman" pitchFamily="18" charset="0"/>
              </a:rPr>
              <a:t>путём</a:t>
            </a:r>
            <a:r>
              <a:rPr lang="ru-RU" dirty="0">
                <a:latin typeface="Times New Roman" pitchFamily="18" charset="0"/>
                <a:cs typeface="Times New Roman" pitchFamily="18" charset="0"/>
              </a:rPr>
              <a:t>, вирусного происхождения </a:t>
            </a:r>
            <a:r>
              <a:rPr lang="ru-RU" dirty="0">
                <a:solidFill>
                  <a:schemeClr val="accent6">
                    <a:lumMod val="75000"/>
                  </a:schemeClr>
                </a:solidFill>
                <a:latin typeface="Times New Roman" pitchFamily="18" charset="0"/>
                <a:cs typeface="Times New Roman" pitchFamily="18" charset="0"/>
              </a:rPr>
              <a:t>(</a:t>
            </a:r>
            <a:r>
              <a:rPr lang="ru-RU" dirty="0" smtClean="0">
                <a:solidFill>
                  <a:schemeClr val="accent6">
                    <a:lumMod val="75000"/>
                  </a:schemeClr>
                </a:solidFill>
                <a:latin typeface="Times New Roman" pitchFamily="18" charset="0"/>
                <a:cs typeface="Times New Roman" pitchFamily="18" charset="0"/>
              </a:rPr>
              <a:t>Рис.1б) </a:t>
            </a:r>
            <a:r>
              <a:rPr lang="ru-RU" dirty="0">
                <a:solidFill>
                  <a:schemeClr val="accent6">
                    <a:lumMod val="75000"/>
                  </a:schemeClr>
                </a:solidFill>
                <a:latin typeface="Times New Roman" pitchFamily="18" charset="0"/>
                <a:cs typeface="Times New Roman" pitchFamily="18" charset="0"/>
              </a:rPr>
              <a:t>: </a:t>
            </a:r>
            <a:endParaRPr lang="ru-RU" dirty="0" smtClean="0">
              <a:solidFill>
                <a:schemeClr val="accent6">
                  <a:lumMod val="75000"/>
                </a:schemeClr>
              </a:solidFill>
              <a:latin typeface="Times New Roman" pitchFamily="18" charset="0"/>
              <a:cs typeface="Times New Roman" pitchFamily="18" charset="0"/>
            </a:endParaRPr>
          </a:p>
          <a:p>
            <a:pPr marL="109728" indent="0">
              <a:buNone/>
            </a:pPr>
            <a:endParaRPr lang="ru-RU" dirty="0">
              <a:latin typeface="Times New Roman" pitchFamily="18" charset="0"/>
              <a:cs typeface="Times New Roman" pitchFamily="18" charset="0"/>
            </a:endParaRPr>
          </a:p>
          <a:p>
            <a:pPr>
              <a:buFont typeface="Arial" panose="020B0604020202020204" pitchFamily="34" charset="0"/>
              <a:buChar char="•"/>
            </a:pPr>
            <a:r>
              <a:rPr lang="ru-RU" dirty="0" smtClean="0">
                <a:latin typeface="Times New Roman" pitchFamily="18" charset="0"/>
                <a:cs typeface="Times New Roman" pitchFamily="18" charset="0"/>
              </a:rPr>
              <a:t>417 </a:t>
            </a:r>
            <a:r>
              <a:rPr lang="ru-RU" dirty="0">
                <a:latin typeface="Times New Roman" pitchFamily="18" charset="0"/>
                <a:cs typeface="Times New Roman" pitchFamily="18" charset="0"/>
              </a:rPr>
              <a:t>миллионов человек имеют вирус простого герпеса второго типа, </a:t>
            </a:r>
            <a:endParaRPr lang="ru-RU" dirty="0" smtClean="0">
              <a:latin typeface="Times New Roman" pitchFamily="18" charset="0"/>
              <a:cs typeface="Times New Roman" pitchFamily="18" charset="0"/>
            </a:endParaRPr>
          </a:p>
          <a:p>
            <a:pPr>
              <a:buFont typeface="Arial" panose="020B0604020202020204" pitchFamily="34" charset="0"/>
              <a:buChar char="•"/>
            </a:pP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291 </a:t>
            </a:r>
            <a:r>
              <a:rPr lang="ru-RU" dirty="0">
                <a:latin typeface="Times New Roman" pitchFamily="18" charset="0"/>
                <a:cs typeface="Times New Roman" pitchFamily="18" charset="0"/>
              </a:rPr>
              <a:t>миллиона женщин – вирус папилломы человека. </a:t>
            </a:r>
            <a:endParaRPr lang="ru-RU" dirty="0" smtClean="0">
              <a:latin typeface="Times New Roman" pitchFamily="18" charset="0"/>
              <a:cs typeface="Times New Roman" pitchFamily="18" charset="0"/>
            </a:endParaRPr>
          </a:p>
          <a:p>
            <a:pPr marL="109728" indent="0">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041032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9259792" cy="5491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700" r="-478" b="4833"/>
          <a:stretch/>
        </p:blipFill>
        <p:spPr>
          <a:xfrm>
            <a:off x="-50624" y="588498"/>
            <a:ext cx="9144000" cy="6369892"/>
          </a:xfrm>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25" t="16892" r="10227" b="17905"/>
          <a:stretch/>
        </p:blipFill>
        <p:spPr bwMode="auto">
          <a:xfrm>
            <a:off x="5745861" y="404664"/>
            <a:ext cx="3413398" cy="138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8520" y="71046"/>
            <a:ext cx="6542064" cy="523220"/>
          </a:xfrm>
          <a:prstGeom prst="rect">
            <a:avLst/>
          </a:prstGeom>
          <a:noFill/>
        </p:spPr>
        <p:txBody>
          <a:bodyPr wrap="square" rtlCol="0">
            <a:spAutoFit/>
          </a:bodyPr>
          <a:lstStyle/>
          <a:p>
            <a:r>
              <a:rPr lang="ru-RU" sz="1400" b="1" dirty="0" smtClean="0">
                <a:solidFill>
                  <a:schemeClr val="accent6">
                    <a:lumMod val="75000"/>
                  </a:schemeClr>
                </a:solidFill>
                <a:latin typeface="+mj-lt"/>
                <a:cs typeface="Arial" panose="020B0604020202020204" pitchFamily="34" charset="0"/>
              </a:rPr>
              <a:t>Рисунок 1. Оценки </a:t>
            </a:r>
            <a:r>
              <a:rPr lang="ru-RU" sz="1400" b="1" dirty="0">
                <a:solidFill>
                  <a:schemeClr val="accent6">
                    <a:lumMod val="75000"/>
                  </a:schemeClr>
                </a:solidFill>
                <a:latin typeface="+mj-lt"/>
                <a:cs typeface="Arial" panose="020B0604020202020204" pitchFamily="34" charset="0"/>
              </a:rPr>
              <a:t>ВОЗ: 357 миллионов новых случаев заражения излечимыми инфекциями, передаваемых половым путем, в </a:t>
            </a:r>
            <a:r>
              <a:rPr lang="ru-RU" sz="1400" b="1" dirty="0" smtClean="0">
                <a:solidFill>
                  <a:schemeClr val="accent6">
                    <a:lumMod val="75000"/>
                  </a:schemeClr>
                </a:solidFill>
                <a:latin typeface="+mj-lt"/>
                <a:cs typeface="Arial" panose="020B0604020202020204" pitchFamily="34" charset="0"/>
              </a:rPr>
              <a:t>2012 </a:t>
            </a:r>
            <a:endParaRPr lang="ru-RU" sz="1400" b="1" dirty="0">
              <a:solidFill>
                <a:schemeClr val="accent6">
                  <a:lumMod val="75000"/>
                </a:schemeClr>
              </a:solidFill>
              <a:latin typeface="+mj-lt"/>
              <a:cs typeface="Arial" panose="020B0604020202020204" pitchFamily="34" charset="0"/>
            </a:endParaRPr>
          </a:p>
        </p:txBody>
      </p:sp>
    </p:spTree>
    <p:extLst>
      <p:ext uri="{BB962C8B-B14F-4D97-AF65-F5344CB8AC3E}">
        <p14:creationId xmlns:p14="http://schemas.microsoft.com/office/powerpoint/2010/main" val="1298856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468"/>
          <a:stretch/>
        </p:blipFill>
        <p:spPr>
          <a:xfrm>
            <a:off x="126299" y="1484784"/>
            <a:ext cx="9226222" cy="4749718"/>
          </a:xfrm>
        </p:spPr>
      </p:pic>
      <p:sp>
        <p:nvSpPr>
          <p:cNvPr id="5" name="TextBox 4"/>
          <p:cNvSpPr txBox="1"/>
          <p:nvPr/>
        </p:nvSpPr>
        <p:spPr>
          <a:xfrm>
            <a:off x="107504" y="764704"/>
            <a:ext cx="6542064" cy="523220"/>
          </a:xfrm>
          <a:prstGeom prst="rect">
            <a:avLst/>
          </a:prstGeom>
          <a:noFill/>
        </p:spPr>
        <p:txBody>
          <a:bodyPr wrap="square" rtlCol="0">
            <a:spAutoFit/>
          </a:bodyPr>
          <a:lstStyle/>
          <a:p>
            <a:r>
              <a:rPr lang="ru-RU" sz="1400" b="1" dirty="0" smtClean="0">
                <a:solidFill>
                  <a:schemeClr val="accent6">
                    <a:lumMod val="75000"/>
                  </a:schemeClr>
                </a:solidFill>
                <a:latin typeface="+mj-lt"/>
                <a:cs typeface="Arial" panose="020B0604020202020204" pitchFamily="34" charset="0"/>
              </a:rPr>
              <a:t>Рисунок 1 (а). Оценочное число четырех излечимых инфекций, передаваемых половым путем, в разбивке по регионам и полу, 2012 г.</a:t>
            </a:r>
            <a:endParaRPr lang="ru-RU" sz="1400" b="1" dirty="0">
              <a:solidFill>
                <a:schemeClr val="accent6">
                  <a:lumMod val="75000"/>
                </a:schemeClr>
              </a:solidFill>
              <a:latin typeface="+mj-lt"/>
              <a:cs typeface="Arial" panose="020B0604020202020204" pitchFamily="34" charset="0"/>
            </a:endParaRPr>
          </a:p>
        </p:txBody>
      </p:sp>
    </p:spTree>
    <p:extLst>
      <p:ext uri="{BB962C8B-B14F-4D97-AF65-F5344CB8AC3E}">
        <p14:creationId xmlns:p14="http://schemas.microsoft.com/office/powerpoint/2010/main" val="105907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6301" r="1880"/>
          <a:stretch/>
        </p:blipFill>
        <p:spPr>
          <a:xfrm>
            <a:off x="0" y="1700808"/>
            <a:ext cx="9144000" cy="4061914"/>
          </a:xfrm>
        </p:spPr>
      </p:pic>
      <p:sp>
        <p:nvSpPr>
          <p:cNvPr id="5" name="TextBox 4"/>
          <p:cNvSpPr txBox="1"/>
          <p:nvPr/>
        </p:nvSpPr>
        <p:spPr>
          <a:xfrm>
            <a:off x="96972" y="980728"/>
            <a:ext cx="6542064" cy="523220"/>
          </a:xfrm>
          <a:prstGeom prst="rect">
            <a:avLst/>
          </a:prstGeom>
          <a:noFill/>
        </p:spPr>
        <p:txBody>
          <a:bodyPr wrap="square" rtlCol="0">
            <a:spAutoFit/>
          </a:bodyPr>
          <a:lstStyle/>
          <a:p>
            <a:r>
              <a:rPr lang="ru-RU" sz="1400" b="1" dirty="0" smtClean="0">
                <a:solidFill>
                  <a:schemeClr val="accent6">
                    <a:lumMod val="75000"/>
                  </a:schemeClr>
                </a:solidFill>
                <a:latin typeface="+mj-lt"/>
                <a:cs typeface="Arial" panose="020B0604020202020204" pitchFamily="34" charset="0"/>
              </a:rPr>
              <a:t>Рисунок 1 (б). Оценочный уровень распространенности вируса </a:t>
            </a:r>
          </a:p>
          <a:p>
            <a:r>
              <a:rPr lang="ru-RU" sz="1400" b="1" dirty="0" smtClean="0">
                <a:solidFill>
                  <a:schemeClr val="accent6">
                    <a:lumMod val="75000"/>
                  </a:schemeClr>
                </a:solidFill>
                <a:latin typeface="+mj-lt"/>
                <a:cs typeface="Arial" panose="020B0604020202020204" pitchFamily="34" charset="0"/>
              </a:rPr>
              <a:t>простого герпеса типа 2, в разбивке по регионам и полу, 2012 г.</a:t>
            </a:r>
            <a:endParaRPr lang="ru-RU" sz="1400" b="1" dirty="0">
              <a:solidFill>
                <a:schemeClr val="accent6">
                  <a:lumMod val="75000"/>
                </a:schemeClr>
              </a:solidFill>
              <a:latin typeface="+mj-lt"/>
              <a:cs typeface="Arial" panose="020B0604020202020204" pitchFamily="34" charset="0"/>
            </a:endParaRPr>
          </a:p>
        </p:txBody>
      </p:sp>
    </p:spTree>
    <p:extLst>
      <p:ext uri="{BB962C8B-B14F-4D97-AF65-F5344CB8AC3E}">
        <p14:creationId xmlns:p14="http://schemas.microsoft.com/office/powerpoint/2010/main" val="555591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036496" cy="1143000"/>
          </a:xfrm>
        </p:spPr>
        <p:txBody>
          <a:bodyPr>
            <a:normAutofit fontScale="90000"/>
          </a:bodyPr>
          <a:lstStyle/>
          <a:p>
            <a:r>
              <a:rPr lang="ru-RU" sz="2800" b="1" dirty="0">
                <a:latin typeface="Times New Roman" pitchFamily="18" charset="0"/>
                <a:cs typeface="Times New Roman" pitchFamily="18" charset="0"/>
              </a:rPr>
              <a:t>Эти эпидемии </a:t>
            </a:r>
            <a:r>
              <a:rPr lang="ru-RU" sz="2800" b="1" dirty="0" smtClean="0">
                <a:latin typeface="Times New Roman" pitchFamily="18" charset="0"/>
                <a:cs typeface="Times New Roman" pitchFamily="18" charset="0"/>
              </a:rPr>
              <a:t>серьёзнейшим </a:t>
            </a:r>
            <a:r>
              <a:rPr lang="ru-RU" sz="2800" b="1" dirty="0">
                <a:latin typeface="Times New Roman" pitchFamily="18" charset="0"/>
                <a:cs typeface="Times New Roman" pitchFamily="18" charset="0"/>
              </a:rPr>
              <a:t>образом сказываются на здоровье и жизни детей, подростков и взрослого населения во всех странах мира: </a:t>
            </a:r>
            <a:br>
              <a:rPr lang="ru-RU" sz="2800" b="1" dirty="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107504" y="1268760"/>
            <a:ext cx="8856984" cy="5400600"/>
          </a:xfrm>
        </p:spPr>
        <p:txBody>
          <a:bodyPr>
            <a:normAutofit fontScale="92500" lnSpcReduction="20000"/>
          </a:bodyPr>
          <a:lstStyle/>
          <a:p>
            <a:pPr marL="109728" indent="0">
              <a:lnSpc>
                <a:spcPct val="110000"/>
              </a:lnSpc>
              <a:buNone/>
            </a:pPr>
            <a:r>
              <a:rPr lang="ru-RU" dirty="0" smtClean="0"/>
              <a:t>• </a:t>
            </a:r>
            <a:r>
              <a:rPr lang="ru-RU" sz="3000" dirty="0">
                <a:latin typeface="Times New Roman" pitchFamily="18" charset="0"/>
                <a:cs typeface="Times New Roman" pitchFamily="18" charset="0"/>
              </a:rPr>
              <a:t>Гибель плода и </a:t>
            </a:r>
            <a:r>
              <a:rPr lang="ru-RU" sz="3000" dirty="0" smtClean="0">
                <a:latin typeface="Times New Roman" pitchFamily="18" charset="0"/>
                <a:cs typeface="Times New Roman" pitchFamily="18" charset="0"/>
              </a:rPr>
              <a:t>новорождённых </a:t>
            </a:r>
            <a:r>
              <a:rPr lang="ru-RU" sz="3000" dirty="0">
                <a:latin typeface="Times New Roman" pitchFamily="18" charset="0"/>
                <a:cs typeface="Times New Roman" pitchFamily="18" charset="0"/>
              </a:rPr>
              <a:t>– сифилис во время беременности ежегодно становится причиной более чем 300 000 случаев смерти плода и </a:t>
            </a:r>
            <a:r>
              <a:rPr lang="ru-RU" sz="3000" dirty="0" smtClean="0">
                <a:latin typeface="Times New Roman" pitchFamily="18" charset="0"/>
                <a:cs typeface="Times New Roman" pitchFamily="18" charset="0"/>
              </a:rPr>
              <a:t>новорождённых</a:t>
            </a:r>
            <a:r>
              <a:rPr lang="ru-RU" sz="3000" dirty="0">
                <a:latin typeface="Times New Roman" pitchFamily="18" charset="0"/>
                <a:cs typeface="Times New Roman" pitchFamily="18" charset="0"/>
              </a:rPr>
              <a:t>, а </a:t>
            </a:r>
            <a:r>
              <a:rPr lang="ru-RU" sz="3000" dirty="0" smtClean="0">
                <a:latin typeface="Times New Roman" pitchFamily="18" charset="0"/>
                <a:cs typeface="Times New Roman" pitchFamily="18" charset="0"/>
              </a:rPr>
              <a:t>ещё </a:t>
            </a:r>
            <a:r>
              <a:rPr lang="ru-RU" sz="3000" dirty="0">
                <a:latin typeface="Times New Roman" pitchFamily="18" charset="0"/>
                <a:cs typeface="Times New Roman" pitchFamily="18" charset="0"/>
              </a:rPr>
              <a:t>215 000 грудных детей подвергаются риску гибели в раннем </a:t>
            </a:r>
            <a:r>
              <a:rPr lang="ru-RU" sz="3000" dirty="0" smtClean="0">
                <a:latin typeface="Times New Roman" pitchFamily="18" charset="0"/>
                <a:cs typeface="Times New Roman" pitchFamily="18" charset="0"/>
              </a:rPr>
              <a:t>возрасте</a:t>
            </a:r>
            <a:r>
              <a:rPr lang="ru-RU" sz="3000" dirty="0">
                <a:latin typeface="Times New Roman" pitchFamily="18" charset="0"/>
                <a:cs typeface="Times New Roman" pitchFamily="18" charset="0"/>
              </a:rPr>
              <a:t>.</a:t>
            </a:r>
            <a:endParaRPr lang="ru-RU" sz="3000" dirty="0">
              <a:latin typeface="Times New Roman" pitchFamily="18" charset="0"/>
              <a:cs typeface="Times New Roman" pitchFamily="18" charset="0"/>
            </a:endParaRPr>
          </a:p>
          <a:p>
            <a:pPr marL="109728" indent="0">
              <a:lnSpc>
                <a:spcPct val="110000"/>
              </a:lnSpc>
              <a:buNone/>
            </a:pPr>
            <a:r>
              <a:rPr lang="ru-RU" sz="3000" dirty="0" smtClean="0">
                <a:latin typeface="Times New Roman" pitchFamily="18" charset="0"/>
                <a:cs typeface="Times New Roman" pitchFamily="18" charset="0"/>
              </a:rPr>
              <a:t>• </a:t>
            </a:r>
            <a:r>
              <a:rPr lang="ru-RU" sz="3000" dirty="0">
                <a:latin typeface="Times New Roman" pitchFamily="18" charset="0"/>
                <a:cs typeface="Times New Roman" pitchFamily="18" charset="0"/>
              </a:rPr>
              <a:t>Рак шейки матки – по оценкам, вирус папилломы человека ежегодно приводит к 530 000 случаев цервикального рака и 264 000 случаев смерти, вызванных этим онкологическим </a:t>
            </a:r>
            <a:r>
              <a:rPr lang="ru-RU" sz="3000" dirty="0" smtClean="0">
                <a:latin typeface="Times New Roman" pitchFamily="18" charset="0"/>
                <a:cs typeface="Times New Roman" pitchFamily="18" charset="0"/>
              </a:rPr>
              <a:t>заболеванием.</a:t>
            </a:r>
          </a:p>
          <a:p>
            <a:pPr marL="109728" indent="0">
              <a:lnSpc>
                <a:spcPct val="110000"/>
              </a:lnSpc>
              <a:buNone/>
            </a:pPr>
            <a:r>
              <a:rPr lang="ru-RU" sz="3000" dirty="0" smtClean="0">
                <a:latin typeface="Times New Roman" pitchFamily="18" charset="0"/>
                <a:cs typeface="Times New Roman" pitchFamily="18" charset="0"/>
              </a:rPr>
              <a:t>• </a:t>
            </a:r>
            <a:r>
              <a:rPr lang="ru-RU" sz="3000" dirty="0">
                <a:latin typeface="Times New Roman" pitchFamily="18" charset="0"/>
                <a:cs typeface="Times New Roman" pitchFamily="18" charset="0"/>
              </a:rPr>
              <a:t>Бесплодие – инфекции, передаваемые половым </a:t>
            </a:r>
            <a:r>
              <a:rPr lang="ru-RU" sz="3000" dirty="0" smtClean="0">
                <a:latin typeface="Times New Roman" pitchFamily="18" charset="0"/>
                <a:cs typeface="Times New Roman" pitchFamily="18" charset="0"/>
              </a:rPr>
              <a:t>путём</a:t>
            </a:r>
            <a:r>
              <a:rPr lang="ru-RU" sz="3000" dirty="0">
                <a:latin typeface="Times New Roman" pitchFamily="18" charset="0"/>
                <a:cs typeface="Times New Roman" pitchFamily="18" charset="0"/>
              </a:rPr>
              <a:t>, такие как гонорея и хламидиоз, являются причинами бесплодия в большом проценте случаев во всем </a:t>
            </a:r>
            <a:r>
              <a:rPr lang="ru-RU" sz="3000" dirty="0" smtClean="0">
                <a:latin typeface="Times New Roman" pitchFamily="18" charset="0"/>
                <a:cs typeface="Times New Roman" pitchFamily="18" charset="0"/>
              </a:rPr>
              <a:t>мире. </a:t>
            </a:r>
            <a:endParaRPr lang="ru-RU" sz="3000" dirty="0">
              <a:latin typeface="Times New Roman" pitchFamily="18" charset="0"/>
              <a:cs typeface="Times New Roman" pitchFamily="18" charset="0"/>
            </a:endParaRPr>
          </a:p>
          <a:p>
            <a:pPr marL="109728" indent="0">
              <a:lnSpc>
                <a:spcPct val="110000"/>
              </a:lnSpc>
              <a:buNone/>
            </a:pP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4093619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856984" cy="6480720"/>
          </a:xfrm>
        </p:spPr>
        <p:txBody>
          <a:bodyPr>
            <a:normAutofit/>
          </a:bodyPr>
          <a:lstStyle/>
          <a:p>
            <a:pPr marL="109728" indent="0">
              <a:buNone/>
            </a:pPr>
            <a:r>
              <a:rPr lang="ru-RU" dirty="0">
                <a:latin typeface="Times New Roman" pitchFamily="18" charset="0"/>
                <a:cs typeface="Times New Roman" pitchFamily="18" charset="0"/>
              </a:rPr>
              <a:t>• Риск ВИЧ – присутствие инфекций, передаваемых половым </a:t>
            </a:r>
            <a:r>
              <a:rPr lang="ru-RU" dirty="0" smtClean="0">
                <a:latin typeface="Times New Roman" pitchFamily="18" charset="0"/>
                <a:cs typeface="Times New Roman" pitchFamily="18" charset="0"/>
              </a:rPr>
              <a:t>путём</a:t>
            </a:r>
            <a:r>
              <a:rPr lang="ru-RU" dirty="0">
                <a:latin typeface="Times New Roman" pitchFamily="18" charset="0"/>
                <a:cs typeface="Times New Roman" pitchFamily="18" charset="0"/>
              </a:rPr>
              <a:t>, таких как сифилис, гонорея или вирус простого герпеса, значительно повышает риск заражения ВИЧ-инфекцией или </a:t>
            </a:r>
            <a:r>
              <a:rPr lang="ru-RU" dirty="0" smtClean="0">
                <a:latin typeface="Times New Roman" pitchFamily="18" charset="0"/>
                <a:cs typeface="Times New Roman" pitchFamily="18" charset="0"/>
              </a:rPr>
              <a:t>её </a:t>
            </a:r>
            <a:r>
              <a:rPr lang="ru-RU" dirty="0">
                <a:latin typeface="Times New Roman" pitchFamily="18" charset="0"/>
                <a:cs typeface="Times New Roman" pitchFamily="18" charset="0"/>
              </a:rPr>
              <a:t>передачи (для некоторых групп – в два-три раза</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a:p>
            <a:pPr marL="109728" indent="0">
              <a:buNone/>
            </a:pPr>
            <a:endParaRPr lang="ru-RU" dirty="0">
              <a:latin typeface="Times New Roman" pitchFamily="18" charset="0"/>
              <a:cs typeface="Times New Roman" pitchFamily="18" charset="0"/>
            </a:endParaRPr>
          </a:p>
          <a:p>
            <a:pPr marL="109728" indent="0">
              <a:buNone/>
            </a:pPr>
            <a:r>
              <a:rPr lang="ru-RU" dirty="0">
                <a:latin typeface="Times New Roman" pitchFamily="18" charset="0"/>
                <a:cs typeface="Times New Roman" pitchFamily="18" charset="0"/>
              </a:rPr>
              <a:t>• Физические, психологические и социальные последствия инфекций, передаваемых половым </a:t>
            </a:r>
            <a:r>
              <a:rPr lang="ru-RU" dirty="0" smtClean="0">
                <a:latin typeface="Times New Roman" pitchFamily="18" charset="0"/>
                <a:cs typeface="Times New Roman" pitchFamily="18" charset="0"/>
              </a:rPr>
              <a:t>путём</a:t>
            </a:r>
            <a:r>
              <a:rPr lang="ru-RU" dirty="0">
                <a:latin typeface="Times New Roman" pitchFamily="18" charset="0"/>
                <a:cs typeface="Times New Roman" pitchFamily="18" charset="0"/>
              </a:rPr>
              <a:t>, существенно снижают качество жизни инфицированных. </a:t>
            </a:r>
          </a:p>
          <a:p>
            <a:endParaRPr lang="ru-RU" dirty="0"/>
          </a:p>
        </p:txBody>
      </p:sp>
    </p:spTree>
    <p:extLst>
      <p:ext uri="{BB962C8B-B14F-4D97-AF65-F5344CB8AC3E}">
        <p14:creationId xmlns:p14="http://schemas.microsoft.com/office/powerpoint/2010/main" val="1022880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066800"/>
          </a:xfrm>
        </p:spPr>
        <p:txBody>
          <a:bodyPr>
            <a:normAutofit fontScale="90000"/>
          </a:bodyPr>
          <a:lstStyle/>
          <a:p>
            <a:r>
              <a:rPr lang="ru-RU" dirty="0" smtClean="0"/>
              <a:t>Результаты, которых удалось добиться ранее</a:t>
            </a:r>
            <a:endParaRPr lang="ru-RU" dirty="0"/>
          </a:p>
        </p:txBody>
      </p:sp>
      <p:sp>
        <p:nvSpPr>
          <p:cNvPr id="3" name="Объект 2"/>
          <p:cNvSpPr>
            <a:spLocks noGrp="1"/>
          </p:cNvSpPr>
          <p:nvPr>
            <p:ph idx="1"/>
          </p:nvPr>
        </p:nvSpPr>
        <p:spPr>
          <a:xfrm>
            <a:off x="457200" y="1628800"/>
            <a:ext cx="8229600" cy="4945736"/>
          </a:xfrm>
        </p:spPr>
        <p:txBody>
          <a:bodyPr>
            <a:normAutofit fontScale="70000" lnSpcReduction="20000"/>
          </a:bodyPr>
          <a:lstStyle/>
          <a:p>
            <a:pPr marL="109728" indent="0">
              <a:buNone/>
            </a:pPr>
            <a:r>
              <a:rPr lang="ru-RU" dirty="0"/>
              <a:t>В последние годы отмечаются значительные достижения, обусловленные осуществлением мер борьбы с инфекциями, передаваемыми половым путем. </a:t>
            </a:r>
            <a:endParaRPr lang="ru-RU" dirty="0" smtClean="0"/>
          </a:p>
          <a:p>
            <a:endParaRPr lang="ru-RU" dirty="0"/>
          </a:p>
          <a:p>
            <a:pPr>
              <a:buFont typeface="Arial" panose="020B0604020202020204" pitchFamily="34" charset="0"/>
              <a:buChar char="•"/>
            </a:pPr>
            <a:r>
              <a:rPr lang="ru-RU" dirty="0" smtClean="0"/>
              <a:t>Наблюдается </a:t>
            </a:r>
            <a:r>
              <a:rPr lang="ru-RU" dirty="0"/>
              <a:t>значительное сокращение числа новых случаев </a:t>
            </a:r>
            <a:r>
              <a:rPr lang="ru-RU" dirty="0" err="1"/>
              <a:t>Haemophilus</a:t>
            </a:r>
            <a:r>
              <a:rPr lang="ru-RU" dirty="0"/>
              <a:t> </a:t>
            </a:r>
            <a:r>
              <a:rPr lang="ru-RU" dirty="0" err="1"/>
              <a:t>ducreyi</a:t>
            </a:r>
            <a:r>
              <a:rPr lang="ru-RU" dirty="0"/>
              <a:t> (мягкий шанкр) в показателях заболеваемости сифилисом среди населения в целом, а также некоторых последствий таких инфекций, включая конъюнктивит новорожденных. </a:t>
            </a:r>
          </a:p>
          <a:p>
            <a:pPr>
              <a:buFont typeface="Arial" panose="020B0604020202020204" pitchFamily="34" charset="0"/>
              <a:buChar char="•"/>
            </a:pPr>
            <a:endParaRPr lang="ru-RU" dirty="0" smtClean="0"/>
          </a:p>
          <a:p>
            <a:pPr>
              <a:buFont typeface="Arial" panose="020B0604020202020204" pitchFamily="34" charset="0"/>
              <a:buChar char="•"/>
            </a:pPr>
            <a:r>
              <a:rPr lang="ru-RU" dirty="0" smtClean="0"/>
              <a:t>Более </a:t>
            </a:r>
            <a:r>
              <a:rPr lang="ru-RU" dirty="0"/>
              <a:t>широкий охват беременных женщин </a:t>
            </a:r>
            <a:r>
              <a:rPr lang="ru-RU" dirty="0" err="1"/>
              <a:t>скрининговыми</a:t>
            </a:r>
            <a:r>
              <a:rPr lang="ru-RU" dirty="0"/>
              <a:t> обследованиями на сифилис и ВИЧ и расширение доступа к адекватной терапии позволили сосредоточиться на возможности одновременной ликвидации передачи ВИЧ-инфекции и сифилиса от матери ребенку. </a:t>
            </a:r>
            <a:endParaRPr lang="ru-RU" dirty="0" smtClean="0"/>
          </a:p>
          <a:p>
            <a:pPr>
              <a:buFont typeface="Arial" panose="020B0604020202020204" pitchFamily="34" charset="0"/>
              <a:buChar char="•"/>
            </a:pPr>
            <a:endParaRPr lang="ru-RU" dirty="0"/>
          </a:p>
        </p:txBody>
      </p:sp>
    </p:spTree>
    <p:extLst>
      <p:ext uri="{BB962C8B-B14F-4D97-AF65-F5344CB8AC3E}">
        <p14:creationId xmlns:p14="http://schemas.microsoft.com/office/powerpoint/2010/main" val="624709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6480720"/>
          </a:xfrm>
        </p:spPr>
        <p:txBody>
          <a:bodyPr>
            <a:normAutofit fontScale="92500" lnSpcReduction="10000"/>
          </a:bodyPr>
          <a:lstStyle/>
          <a:p>
            <a:r>
              <a:rPr lang="ru-RU" dirty="0">
                <a:latin typeface="Times New Roman" pitchFamily="18" charset="0"/>
                <a:cs typeface="Times New Roman" pitchFamily="18" charset="0"/>
              </a:rPr>
              <a:t>Кроме того, благодаря расширению доступа к вакцинации от </a:t>
            </a:r>
            <a:r>
              <a:rPr lang="ru-RU" dirty="0" err="1">
                <a:latin typeface="Times New Roman" pitchFamily="18" charset="0"/>
                <a:cs typeface="Times New Roman" pitchFamily="18" charset="0"/>
              </a:rPr>
              <a:t>папилломавируса</a:t>
            </a:r>
            <a:r>
              <a:rPr lang="ru-RU" dirty="0">
                <a:latin typeface="Times New Roman" pitchFamily="18" charset="0"/>
                <a:cs typeface="Times New Roman" pitchFamily="18" charset="0"/>
              </a:rPr>
              <a:t> уже наблюдается сокращение числа случаев патологических изменений, которые предшествуют развитию рака шейки матки, а также случаев появления остроконечных кондилом. </a:t>
            </a: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Дальнейшая активизация глобальных мер реагирования позволит сохранить и развить эти </a:t>
            </a:r>
            <a:r>
              <a:rPr lang="ru-RU" dirty="0" smtClean="0">
                <a:latin typeface="Times New Roman" pitchFamily="18" charset="0"/>
                <a:cs typeface="Times New Roman" pitchFamily="18" charset="0"/>
              </a:rPr>
              <a:t>достижения </a:t>
            </a:r>
            <a:r>
              <a:rPr lang="ru-RU" dirty="0">
                <a:latin typeface="Times New Roman" pitchFamily="18" charset="0"/>
                <a:cs typeface="Times New Roman" pitchFamily="18" charset="0"/>
              </a:rPr>
              <a:t>и обусловит дальнейшие успехи в борьбе с инфекциями, передаваемыми половым </a:t>
            </a:r>
            <a:r>
              <a:rPr lang="ru-RU" dirty="0" smtClean="0">
                <a:latin typeface="Times New Roman" pitchFamily="18" charset="0"/>
                <a:cs typeface="Times New Roman" pitchFamily="18" charset="0"/>
              </a:rPr>
              <a:t>путём</a:t>
            </a:r>
            <a:r>
              <a:rPr lang="ru-RU" dirty="0">
                <a:latin typeface="Times New Roman" pitchFamily="18" charset="0"/>
                <a:cs typeface="Times New Roman" pitchFamily="18" charset="0"/>
              </a:rPr>
              <a:t>, и в сокращении их распространения. Большинство из инструментов, необходимых для достижения амбициозных целей, намеченных на 2030 г., уже существуют. </a:t>
            </a:r>
          </a:p>
          <a:p>
            <a:endParaRPr lang="ru-RU" dirty="0"/>
          </a:p>
        </p:txBody>
      </p:sp>
    </p:spTree>
    <p:extLst>
      <p:ext uri="{BB962C8B-B14F-4D97-AF65-F5344CB8AC3E}">
        <p14:creationId xmlns:p14="http://schemas.microsoft.com/office/powerpoint/2010/main" val="202309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188" t="12401" r="23861" b="4248"/>
          <a:stretch/>
        </p:blipFill>
        <p:spPr>
          <a:xfrm>
            <a:off x="0" y="692696"/>
            <a:ext cx="9153299" cy="6048672"/>
          </a:xfrm>
        </p:spPr>
      </p:pic>
    </p:spTree>
    <p:extLst>
      <p:ext uri="{BB962C8B-B14F-4D97-AF65-F5344CB8AC3E}">
        <p14:creationId xmlns:p14="http://schemas.microsoft.com/office/powerpoint/2010/main" val="4155337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2968" cy="648072"/>
          </a:xfrm>
        </p:spPr>
        <p:txBody>
          <a:bodyPr>
            <a:noAutofit/>
          </a:bodyPr>
          <a:lstStyle/>
          <a:p>
            <a:r>
              <a:rPr lang="ru-RU" sz="2400" b="1" dirty="0" smtClean="0">
                <a:latin typeface="Times New Roman" pitchFamily="18" charset="0"/>
                <a:cs typeface="Times New Roman" pitchFamily="18" charset="0"/>
              </a:rPr>
              <a:t>Выделение </a:t>
            </a:r>
            <a:r>
              <a:rPr lang="ru-RU" sz="2400" b="1" dirty="0" smtClean="0">
                <a:latin typeface="Times New Roman" pitchFamily="18" charset="0"/>
                <a:cs typeface="Times New Roman" pitchFamily="18" charset="0"/>
              </a:rPr>
              <a:t>трёх ИППП </a:t>
            </a:r>
            <a:r>
              <a:rPr lang="ru-RU" sz="2400" b="1" dirty="0" smtClean="0">
                <a:latin typeface="Times New Roman" pitchFamily="18" charset="0"/>
                <a:cs typeface="Times New Roman" pitchFamily="18" charset="0"/>
              </a:rPr>
              <a:t>в качестве </a:t>
            </a:r>
            <a:r>
              <a:rPr lang="ru-RU" sz="2400" b="1" dirty="0" err="1" smtClean="0">
                <a:latin typeface="Times New Roman" pitchFamily="18" charset="0"/>
                <a:cs typeface="Times New Roman" pitchFamily="18" charset="0"/>
              </a:rPr>
              <a:t>приорететных</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напрвлений</a:t>
            </a:r>
            <a:r>
              <a:rPr lang="ru-RU" sz="2400" b="1" dirty="0" smtClean="0">
                <a:latin typeface="Times New Roman" pitchFamily="18" charset="0"/>
                <a:cs typeface="Times New Roman" pitchFamily="18" charset="0"/>
              </a:rPr>
              <a:t> для стратегической работы во </a:t>
            </a:r>
            <a:r>
              <a:rPr lang="ru-RU" sz="2400" b="1" dirty="0" smtClean="0">
                <a:latin typeface="Times New Roman" pitchFamily="18" charset="0"/>
                <a:cs typeface="Times New Roman" pitchFamily="18" charset="0"/>
              </a:rPr>
              <a:t>всём </a:t>
            </a:r>
            <a:r>
              <a:rPr lang="ru-RU" sz="2400" b="1" dirty="0" smtClean="0">
                <a:latin typeface="Times New Roman" pitchFamily="18" charset="0"/>
                <a:cs typeface="Times New Roman" pitchFamily="18" charset="0"/>
              </a:rPr>
              <a:t>мире</a:t>
            </a:r>
            <a:endParaRPr lang="ru-RU" sz="2400" b="1" dirty="0">
              <a:latin typeface="Times New Roman" pitchFamily="18" charset="0"/>
              <a:cs typeface="Times New Roman" pitchFamily="18" charset="0"/>
            </a:endParaRPr>
          </a:p>
        </p:txBody>
      </p:sp>
      <p:sp>
        <p:nvSpPr>
          <p:cNvPr id="3" name="Объект 2"/>
          <p:cNvSpPr>
            <a:spLocks noGrp="1"/>
          </p:cNvSpPr>
          <p:nvPr>
            <p:ph idx="1"/>
          </p:nvPr>
        </p:nvSpPr>
        <p:spPr>
          <a:xfrm>
            <a:off x="0" y="1052736"/>
            <a:ext cx="9144000" cy="5805264"/>
          </a:xfrm>
        </p:spPr>
        <p:txBody>
          <a:bodyPr>
            <a:noAutofit/>
          </a:bodyPr>
          <a:lstStyle/>
          <a:p>
            <a:pPr marL="109728" indent="0">
              <a:buNone/>
            </a:pPr>
            <a:r>
              <a:rPr lang="ru-RU" sz="2400" dirty="0" smtClean="0">
                <a:latin typeface="Times New Roman" pitchFamily="18" charset="0"/>
                <a:cs typeface="Times New Roman" pitchFamily="18" charset="0"/>
              </a:rPr>
              <a:t>01</a:t>
            </a:r>
            <a:r>
              <a:rPr lang="ru-RU" sz="2400"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Neisseria</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gonorrhoeae</a:t>
            </a:r>
            <a:r>
              <a:rPr lang="ru-RU" sz="2400" b="1" i="1" dirty="0">
                <a:latin typeface="Times New Roman" pitchFamily="18" charset="0"/>
                <a:cs typeface="Times New Roman" pitchFamily="18" charset="0"/>
              </a:rPr>
              <a:t> </a:t>
            </a:r>
            <a:r>
              <a:rPr lang="ru-RU" sz="2400" dirty="0">
                <a:latin typeface="Times New Roman" pitchFamily="18" charset="0"/>
                <a:cs typeface="Times New Roman" pitchFamily="18" charset="0"/>
              </a:rPr>
              <a:t>– вследствие растущего риска возникновения неизлечимых форм этого заболевания, а также риска </a:t>
            </a:r>
            <a:r>
              <a:rPr lang="ru-RU" sz="2400" dirty="0" err="1">
                <a:latin typeface="Times New Roman" pitchFamily="18" charset="0"/>
                <a:cs typeface="Times New Roman" pitchFamily="18" charset="0"/>
              </a:rPr>
              <a:t>коинфицирования</a:t>
            </a:r>
            <a:r>
              <a:rPr lang="ru-RU" sz="2400" dirty="0">
                <a:latin typeface="Times New Roman" pitchFamily="18" charset="0"/>
                <a:cs typeface="Times New Roman" pitchFamily="18" charset="0"/>
              </a:rPr>
              <a:t> другими инфекциями, передаваемыми половым </a:t>
            </a:r>
            <a:r>
              <a:rPr lang="ru-RU" sz="2400" dirty="0" smtClean="0">
                <a:latin typeface="Times New Roman" pitchFamily="18" charset="0"/>
                <a:cs typeface="Times New Roman" pitchFamily="18" charset="0"/>
              </a:rPr>
              <a:t>путём</a:t>
            </a:r>
            <a:r>
              <a:rPr lang="ru-RU" sz="2400" dirty="0">
                <a:latin typeface="Times New Roman" pitchFamily="18" charset="0"/>
                <a:cs typeface="Times New Roman" pitchFamily="18" charset="0"/>
              </a:rPr>
              <a:t>, включая </a:t>
            </a:r>
            <a:r>
              <a:rPr lang="ru-RU" sz="2400" dirty="0" err="1">
                <a:latin typeface="Times New Roman" pitchFamily="18" charset="0"/>
                <a:cs typeface="Times New Roman" pitchFamily="18" charset="0"/>
              </a:rPr>
              <a:t>Chlamydia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trachomatis</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109728" indent="0">
              <a:buNone/>
            </a:pPr>
            <a:endParaRPr lang="ru-RU" sz="2400" dirty="0">
              <a:latin typeface="Times New Roman" pitchFamily="18" charset="0"/>
              <a:cs typeface="Times New Roman" pitchFamily="18" charset="0"/>
            </a:endParaRPr>
          </a:p>
          <a:p>
            <a:pPr marL="109728" indent="0">
              <a:buNone/>
            </a:pPr>
            <a:r>
              <a:rPr lang="ru-RU" sz="2400" dirty="0" smtClean="0">
                <a:latin typeface="Times New Roman" pitchFamily="18" charset="0"/>
                <a:cs typeface="Times New Roman" pitchFamily="18" charset="0"/>
              </a:rPr>
              <a:t>02</a:t>
            </a:r>
            <a:r>
              <a:rPr lang="ru-RU" sz="2400"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Treponema</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pallidum</a:t>
            </a:r>
            <a:r>
              <a:rPr lang="ru-RU" sz="2400" b="1" i="1" dirty="0">
                <a:latin typeface="Times New Roman" pitchFamily="18" charset="0"/>
                <a:cs typeface="Times New Roman" pitchFamily="18" charset="0"/>
              </a:rPr>
              <a:t> </a:t>
            </a:r>
            <a:r>
              <a:rPr lang="ru-RU" sz="2400" dirty="0">
                <a:latin typeface="Times New Roman" pitchFamily="18" charset="0"/>
                <a:cs typeface="Times New Roman" pitchFamily="18" charset="0"/>
              </a:rPr>
              <a:t>– элиминация </a:t>
            </a:r>
            <a:r>
              <a:rPr lang="ru-RU" sz="2400" dirty="0" smtClean="0">
                <a:latin typeface="Times New Roman" pitchFamily="18" charset="0"/>
                <a:cs typeface="Times New Roman" pitchFamily="18" charset="0"/>
              </a:rPr>
              <a:t>врождённого </a:t>
            </a:r>
            <a:r>
              <a:rPr lang="ru-RU" sz="2400" dirty="0">
                <a:latin typeface="Times New Roman" pitchFamily="18" charset="0"/>
                <a:cs typeface="Times New Roman" pitchFamily="18" charset="0"/>
              </a:rPr>
              <a:t>сифилиса, что предполагает наличие сильных систем, обеспечивающих скрининг и лечение всех беременных женщин и борьбу с сифилисом в особых группах населения; </a:t>
            </a:r>
            <a:endParaRPr lang="ru-RU" sz="2400" dirty="0" smtClean="0">
              <a:latin typeface="Times New Roman" pitchFamily="18" charset="0"/>
              <a:cs typeface="Times New Roman" pitchFamily="18" charset="0"/>
            </a:endParaRPr>
          </a:p>
          <a:p>
            <a:pPr marL="109728" indent="0">
              <a:buNone/>
            </a:pPr>
            <a:endParaRPr lang="ru-RU" sz="2400" dirty="0" smtClean="0">
              <a:latin typeface="Times New Roman" pitchFamily="18" charset="0"/>
              <a:cs typeface="Times New Roman" pitchFamily="18" charset="0"/>
            </a:endParaRPr>
          </a:p>
          <a:p>
            <a:pPr marL="109728" indent="0">
              <a:buNone/>
            </a:pPr>
            <a:r>
              <a:rPr lang="ru-RU" sz="2400" dirty="0" smtClean="0">
                <a:latin typeface="Times New Roman" pitchFamily="18" charset="0"/>
                <a:cs typeface="Times New Roman" pitchFamily="18" charset="0"/>
              </a:rPr>
              <a:t>03</a:t>
            </a: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Вирус папилломы человека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уделение</a:t>
            </a:r>
            <a:r>
              <a:rPr lang="ru-RU" sz="2400" dirty="0">
                <a:latin typeface="Times New Roman" pitchFamily="18" charset="0"/>
                <a:cs typeface="Times New Roman" pitchFamily="18" charset="0"/>
              </a:rPr>
              <a:t> особого внимания вакцинации в целях элиминации рака шейки матки и остроконечных кондилом. В отношении всех </a:t>
            </a:r>
            <a:r>
              <a:rPr lang="ru-RU" sz="2400" dirty="0" smtClean="0">
                <a:latin typeface="Times New Roman" pitchFamily="18" charset="0"/>
                <a:cs typeface="Times New Roman" pitchFamily="18" charset="0"/>
              </a:rPr>
              <a:t>трёх </a:t>
            </a:r>
            <a:r>
              <a:rPr lang="ru-RU" sz="2400" dirty="0">
                <a:latin typeface="Times New Roman" pitchFamily="18" charset="0"/>
                <a:cs typeface="Times New Roman" pitchFamily="18" charset="0"/>
              </a:rPr>
              <a:t>инфекций, передаваемых половым </a:t>
            </a:r>
            <a:r>
              <a:rPr lang="ru-RU" sz="2400" dirty="0" smtClean="0">
                <a:latin typeface="Times New Roman" pitchFamily="18" charset="0"/>
                <a:cs typeface="Times New Roman" pitchFamily="18" charset="0"/>
              </a:rPr>
              <a:t>путём</a:t>
            </a:r>
            <a:r>
              <a:rPr lang="ru-RU" sz="2400" dirty="0">
                <a:latin typeface="Times New Roman" pitchFamily="18" charset="0"/>
                <a:cs typeface="Times New Roman" pitchFamily="18" charset="0"/>
              </a:rPr>
              <a:t>, существуют экономически эффективные меры вмешательства. </a:t>
            </a:r>
            <a:endParaRPr lang="ru-RU" sz="2400" dirty="0" smtClean="0">
              <a:latin typeface="Times New Roman" pitchFamily="18" charset="0"/>
              <a:cs typeface="Times New Roman" pitchFamily="18" charset="0"/>
            </a:endParaRPr>
          </a:p>
          <a:p>
            <a:pPr marL="109728" indent="0">
              <a:buNone/>
            </a:pP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88506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624736"/>
          </a:xfrm>
        </p:spPr>
        <p:txBody>
          <a:bodyPr>
            <a:normAutofit fontScale="77500" lnSpcReduction="20000"/>
          </a:bodyPr>
          <a:lstStyle/>
          <a:p>
            <a:pPr marL="109728" indent="0">
              <a:lnSpc>
                <a:spcPct val="160000"/>
              </a:lnSpc>
              <a:buNone/>
            </a:pPr>
            <a:r>
              <a:rPr lang="ru-RU" dirty="0">
                <a:latin typeface="Times New Roman" pitchFamily="18" charset="0"/>
                <a:cs typeface="Times New Roman" pitchFamily="18" charset="0"/>
              </a:rPr>
              <a:t>ВОЗ </a:t>
            </a:r>
            <a:r>
              <a:rPr lang="ru-RU" dirty="0" smtClean="0">
                <a:latin typeface="Times New Roman" pitchFamily="18" charset="0"/>
                <a:cs typeface="Times New Roman" pitchFamily="18" charset="0"/>
              </a:rPr>
              <a:t>признаёт </a:t>
            </a:r>
            <a:r>
              <a:rPr lang="ru-RU" dirty="0">
                <a:latin typeface="Times New Roman" pitchFamily="18" charset="0"/>
                <a:cs typeface="Times New Roman" pitchFamily="18" charset="0"/>
              </a:rPr>
              <a:t>также важное значение </a:t>
            </a:r>
            <a:r>
              <a:rPr lang="ru-RU" b="1" i="1" dirty="0" err="1">
                <a:latin typeface="Times New Roman" pitchFamily="18" charset="0"/>
                <a:cs typeface="Times New Roman" pitchFamily="18" charset="0"/>
              </a:rPr>
              <a:t>Chlamydia</a:t>
            </a:r>
            <a:r>
              <a:rPr lang="ru-RU" b="1" i="1" dirty="0">
                <a:latin typeface="Times New Roman" pitchFamily="18" charset="0"/>
                <a:cs typeface="Times New Roman" pitchFamily="18" charset="0"/>
              </a:rPr>
              <a:t> </a:t>
            </a:r>
            <a:r>
              <a:rPr lang="ru-RU" b="1" i="1" dirty="0" err="1" smtClean="0">
                <a:latin typeface="Times New Roman" pitchFamily="18" charset="0"/>
                <a:cs typeface="Times New Roman" pitchFamily="18" charset="0"/>
              </a:rPr>
              <a:t>trachomatis</a:t>
            </a:r>
            <a:endParaRPr lang="ru-RU" b="1" i="1" dirty="0" smtClean="0">
              <a:latin typeface="Times New Roman" pitchFamily="18" charset="0"/>
              <a:cs typeface="Times New Roman" pitchFamily="18" charset="0"/>
            </a:endParaRPr>
          </a:p>
          <a:p>
            <a:pPr marL="109728" indent="0">
              <a:lnSpc>
                <a:spcPct val="160000"/>
              </a:lnSpc>
              <a:buNone/>
            </a:pPr>
            <a:r>
              <a:rPr lang="ru-RU" b="1" dirty="0" smtClean="0">
                <a:latin typeface="Times New Roman" pitchFamily="18" charset="0"/>
                <a:cs typeface="Times New Roman" pitchFamily="18" charset="0"/>
              </a:rPr>
              <a:t> </a:t>
            </a:r>
            <a:r>
              <a:rPr lang="ru-RU" dirty="0">
                <a:latin typeface="Times New Roman" pitchFamily="18" charset="0"/>
                <a:cs typeface="Times New Roman" pitchFamily="18" charset="0"/>
              </a:rPr>
              <a:t>в связи с ростом </a:t>
            </a:r>
            <a:r>
              <a:rPr lang="ru-RU" dirty="0" smtClean="0">
                <a:latin typeface="Times New Roman" pitchFamily="18" charset="0"/>
                <a:cs typeface="Times New Roman" pitchFamily="18" charset="0"/>
              </a:rPr>
              <a:t>распространённости </a:t>
            </a:r>
            <a:r>
              <a:rPr lang="ru-RU" dirty="0">
                <a:latin typeface="Times New Roman" pitchFamily="18" charset="0"/>
                <a:cs typeface="Times New Roman" pitchFamily="18" charset="0"/>
              </a:rPr>
              <a:t>этой инфекции среди подростков. Однако поскольку оптимальные стратегии для борьбы с </a:t>
            </a:r>
            <a:r>
              <a:rPr lang="ru-RU" dirty="0" err="1">
                <a:latin typeface="Times New Roman" pitchFamily="18" charset="0"/>
                <a:cs typeface="Times New Roman" pitchFamily="18" charset="0"/>
              </a:rPr>
              <a:t>хламидиозными</a:t>
            </a:r>
            <a:r>
              <a:rPr lang="ru-RU" dirty="0">
                <a:latin typeface="Times New Roman" pitchFamily="18" charset="0"/>
                <a:cs typeface="Times New Roman" pitchFamily="18" charset="0"/>
              </a:rPr>
              <a:t> инфекциями и оценки масштабов их </a:t>
            </a:r>
            <a:r>
              <a:rPr lang="ru-RU" dirty="0" smtClean="0">
                <a:latin typeface="Times New Roman" pitchFamily="18" charset="0"/>
                <a:cs typeface="Times New Roman" pitchFamily="18" charset="0"/>
              </a:rPr>
              <a:t>распространённости ещё </a:t>
            </a:r>
            <a:r>
              <a:rPr lang="ru-RU" dirty="0">
                <a:latin typeface="Times New Roman" pitchFamily="18" charset="0"/>
                <a:cs typeface="Times New Roman" pitchFamily="18" charset="0"/>
              </a:rPr>
              <a:t>не определены, предлагается проведение дальнейших научных исследований, а также анализа экономической эффективности методов борьбы с этой инфекцией. Кроме того, ВОЗ будет активно способствовать развитию тестирования по месту оказания помощи как важного этапа, реализуемого в рамках «принципа каскада» и входящего в полный комплекс услуг.</a:t>
            </a:r>
          </a:p>
          <a:p>
            <a:endParaRPr lang="ru-RU" dirty="0"/>
          </a:p>
        </p:txBody>
      </p:sp>
    </p:spTree>
    <p:extLst>
      <p:ext uri="{BB962C8B-B14F-4D97-AF65-F5344CB8AC3E}">
        <p14:creationId xmlns:p14="http://schemas.microsoft.com/office/powerpoint/2010/main" val="746895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964488" cy="864096"/>
          </a:xfrm>
        </p:spPr>
        <p:txBody>
          <a:bodyPr>
            <a:normAutofit/>
          </a:bodyPr>
          <a:lstStyle/>
          <a:p>
            <a:r>
              <a:rPr lang="ru-RU" sz="3200" b="1" dirty="0" smtClean="0">
                <a:latin typeface="Times New Roman" pitchFamily="18" charset="0"/>
                <a:cs typeface="Times New Roman" pitchFamily="18" charset="0"/>
              </a:rPr>
              <a:t>Глобальные целевые показатели на 2030 г.</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a:xfrm>
            <a:off x="107504" y="836712"/>
            <a:ext cx="8856984" cy="6021288"/>
          </a:xfrm>
        </p:spPr>
        <p:txBody>
          <a:bodyPr>
            <a:noAutofit/>
          </a:bodyPr>
          <a:lstStyle/>
          <a:p>
            <a:pPr marL="109728" indent="0">
              <a:buNone/>
            </a:pPr>
            <a:r>
              <a:rPr lang="ru-RU" sz="2800" dirty="0">
                <a:latin typeface="Times New Roman" pitchFamily="18" charset="0"/>
                <a:cs typeface="Times New Roman" pitchFamily="18" charset="0"/>
              </a:rPr>
              <a:t>Согласованные усилия, направленные на скорейшее расширение масштабов эффективных мер вмешательства и услуг, могут обеспечить достижение цели прекращения эпидемии инфекций, передаваемых половым </a:t>
            </a:r>
            <a:r>
              <a:rPr lang="ru-RU" sz="2800" dirty="0" smtClean="0">
                <a:latin typeface="Times New Roman" pitchFamily="18" charset="0"/>
                <a:cs typeface="Times New Roman" pitchFamily="18" charset="0"/>
              </a:rPr>
              <a:t>путём</a:t>
            </a:r>
            <a:r>
              <a:rPr lang="ru-RU" sz="2800" dirty="0">
                <a:latin typeface="Times New Roman" pitchFamily="18" charset="0"/>
                <a:cs typeface="Times New Roman" pitchFamily="18" charset="0"/>
              </a:rPr>
              <a:t>, как </a:t>
            </a:r>
            <a:r>
              <a:rPr lang="ru-RU" sz="2800" dirty="0" smtClean="0">
                <a:latin typeface="Times New Roman" pitchFamily="18" charset="0"/>
                <a:cs typeface="Times New Roman" pitchFamily="18" charset="0"/>
              </a:rPr>
              <a:t>серьёзной </a:t>
            </a:r>
            <a:r>
              <a:rPr lang="ru-RU" sz="2800" dirty="0">
                <a:latin typeface="Times New Roman" pitchFamily="18" charset="0"/>
                <a:cs typeface="Times New Roman" pitchFamily="18" charset="0"/>
              </a:rPr>
              <a:t>угрозы здоровью населения к 2030 г. </a:t>
            </a:r>
            <a:r>
              <a:rPr lang="ru-RU" sz="2800" dirty="0" smtClean="0">
                <a:latin typeface="Times New Roman" pitchFamily="18" charset="0"/>
                <a:cs typeface="Times New Roman" pitchFamily="18" charset="0"/>
              </a:rPr>
              <a:t>путём </a:t>
            </a:r>
            <a:r>
              <a:rPr lang="ru-RU" sz="2800" dirty="0">
                <a:latin typeface="Times New Roman" pitchFamily="18" charset="0"/>
                <a:cs typeface="Times New Roman" pitchFamily="18" charset="0"/>
              </a:rPr>
              <a:t>достижения следующих амбициозных целевых </a:t>
            </a:r>
            <a:r>
              <a:rPr lang="ru-RU" sz="2800" dirty="0" smtClean="0">
                <a:latin typeface="Times New Roman" pitchFamily="18" charset="0"/>
                <a:cs typeface="Times New Roman" pitchFamily="18" charset="0"/>
              </a:rPr>
              <a:t>показателей.</a:t>
            </a:r>
            <a:endParaRPr lang="ru-RU" sz="2800" dirty="0" smtClean="0">
              <a:latin typeface="Times New Roman" pitchFamily="18" charset="0"/>
              <a:cs typeface="Times New Roman" pitchFamily="18" charset="0"/>
            </a:endParaRPr>
          </a:p>
          <a:p>
            <a:pPr marL="109728" indent="0">
              <a:buNone/>
            </a:pPr>
            <a:endParaRPr lang="ru-RU" sz="2800" dirty="0" smtClean="0">
              <a:latin typeface="Times New Roman" pitchFamily="18" charset="0"/>
              <a:cs typeface="Times New Roman" pitchFamily="18" charset="0"/>
            </a:endParaRPr>
          </a:p>
          <a:p>
            <a:pPr marL="109728" indent="0">
              <a:buNone/>
            </a:pP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 сокращение числа случаев инфекции, вызванной </a:t>
            </a:r>
            <a:endParaRPr lang="ru-RU" sz="2800" dirty="0" smtClean="0">
              <a:latin typeface="Times New Roman" pitchFamily="18" charset="0"/>
              <a:cs typeface="Times New Roman" pitchFamily="18" charset="0"/>
            </a:endParaRPr>
          </a:p>
          <a:p>
            <a:pPr marL="109728" indent="0">
              <a:buNone/>
            </a:pPr>
            <a:r>
              <a:rPr lang="ru-RU" sz="2800" dirty="0" smtClean="0">
                <a:latin typeface="Times New Roman" pitchFamily="18" charset="0"/>
                <a:cs typeface="Times New Roman" pitchFamily="18" charset="0"/>
              </a:rPr>
              <a:t>T</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pallidum</a:t>
            </a:r>
            <a:r>
              <a:rPr lang="ru-RU" sz="2800" dirty="0">
                <a:latin typeface="Times New Roman" pitchFamily="18" charset="0"/>
                <a:cs typeface="Times New Roman" pitchFamily="18" charset="0"/>
              </a:rPr>
              <a:t>, на 90% во всем мире (по сравнению с глобальным исходным показателем 2018 г.); </a:t>
            </a:r>
            <a:endParaRPr lang="ru-RU" sz="2800" dirty="0" smtClean="0">
              <a:latin typeface="Times New Roman" pitchFamily="18" charset="0"/>
              <a:cs typeface="Times New Roman" pitchFamily="18" charset="0"/>
            </a:endParaRPr>
          </a:p>
          <a:p>
            <a:pPr marL="109728" indent="0">
              <a:buNone/>
            </a:pP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032960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480720"/>
          </a:xfrm>
        </p:spPr>
        <p:txBody>
          <a:bodyPr>
            <a:normAutofit fontScale="92500" lnSpcReduction="10000"/>
          </a:bodyPr>
          <a:lstStyle/>
          <a:p>
            <a:pPr marL="109728" indent="0">
              <a:buNone/>
            </a:pPr>
            <a:r>
              <a:rPr lang="ru-RU" dirty="0">
                <a:latin typeface="Times New Roman" pitchFamily="18" charset="0"/>
                <a:cs typeface="Times New Roman" pitchFamily="18" charset="0"/>
              </a:rPr>
              <a:t>• сокращение числа случаев инфекции, вызванной N. </a:t>
            </a:r>
            <a:r>
              <a:rPr lang="ru-RU" dirty="0" err="1">
                <a:latin typeface="Times New Roman" pitchFamily="18" charset="0"/>
                <a:cs typeface="Times New Roman" pitchFamily="18" charset="0"/>
              </a:rPr>
              <a:t>gonorrhoea</a:t>
            </a:r>
            <a:r>
              <a:rPr lang="ru-RU" dirty="0">
                <a:latin typeface="Times New Roman" pitchFamily="18" charset="0"/>
                <a:cs typeface="Times New Roman" pitchFamily="18" charset="0"/>
              </a:rPr>
              <a:t>, на 90% во всем мире (по сравнению с глобальным исходным показателем 2018 г.); </a:t>
            </a:r>
          </a:p>
          <a:p>
            <a:pPr marL="109728" indent="0">
              <a:buNone/>
            </a:pPr>
            <a:endParaRPr lang="ru-RU" dirty="0">
              <a:latin typeface="Times New Roman" pitchFamily="18" charset="0"/>
              <a:cs typeface="Times New Roman" pitchFamily="18" charset="0"/>
            </a:endParaRPr>
          </a:p>
          <a:p>
            <a:pPr marL="109728" indent="0">
              <a:buNone/>
            </a:pPr>
            <a:r>
              <a:rPr lang="ru-RU" dirty="0">
                <a:latin typeface="Times New Roman" pitchFamily="18" charset="0"/>
                <a:cs typeface="Times New Roman" pitchFamily="18" charset="0"/>
              </a:rPr>
              <a:t>• ≤50 случаев </a:t>
            </a:r>
            <a:r>
              <a:rPr lang="ru-RU" dirty="0" smtClean="0">
                <a:latin typeface="Times New Roman" pitchFamily="18" charset="0"/>
                <a:cs typeface="Times New Roman" pitchFamily="18" charset="0"/>
              </a:rPr>
              <a:t>врождённого </a:t>
            </a:r>
            <a:r>
              <a:rPr lang="ru-RU" dirty="0">
                <a:latin typeface="Times New Roman" pitchFamily="18" charset="0"/>
                <a:cs typeface="Times New Roman" pitchFamily="18" charset="0"/>
              </a:rPr>
              <a:t>сифилиса на 100 000 </a:t>
            </a:r>
            <a:r>
              <a:rPr lang="ru-RU" dirty="0" smtClean="0">
                <a:latin typeface="Times New Roman" pitchFamily="18" charset="0"/>
                <a:cs typeface="Times New Roman" pitchFamily="18" charset="0"/>
              </a:rPr>
              <a:t>живорождённых </a:t>
            </a:r>
            <a:r>
              <a:rPr lang="ru-RU" dirty="0">
                <a:latin typeface="Times New Roman" pitchFamily="18" charset="0"/>
                <a:cs typeface="Times New Roman" pitchFamily="18" charset="0"/>
              </a:rPr>
              <a:t>в 80% </a:t>
            </a:r>
            <a:r>
              <a:rPr lang="ru-RU" dirty="0" smtClean="0">
                <a:latin typeface="Times New Roman" pitchFamily="18" charset="0"/>
                <a:cs typeface="Times New Roman" pitchFamily="18" charset="0"/>
              </a:rPr>
              <a:t>стран; </a:t>
            </a:r>
            <a:endParaRPr lang="ru-RU" dirty="0">
              <a:latin typeface="Times New Roman" pitchFamily="18" charset="0"/>
              <a:cs typeface="Times New Roman" pitchFamily="18" charset="0"/>
            </a:endParaRPr>
          </a:p>
          <a:p>
            <a:pPr marL="109728" indent="0">
              <a:buNone/>
            </a:pPr>
            <a:endParaRPr lang="ru-RU" dirty="0">
              <a:latin typeface="Times New Roman" pitchFamily="18" charset="0"/>
              <a:cs typeface="Times New Roman" pitchFamily="18" charset="0"/>
            </a:endParaRPr>
          </a:p>
          <a:p>
            <a:pPr marL="109728" indent="0">
              <a:buNone/>
            </a:pPr>
            <a:r>
              <a:rPr lang="ru-RU" dirty="0">
                <a:latin typeface="Times New Roman" pitchFamily="18" charset="0"/>
                <a:cs typeface="Times New Roman" pitchFamily="18" charset="0"/>
              </a:rPr>
              <a:t>• В странах, где в национальную программу иммунизации включена вакцинация против вируса папилломы человека, обеспечение охвата иммунизацией не менее 90% населения на национальном уровне и не менее 80% населения в каждом округе (или соответствующей единице </a:t>
            </a:r>
            <a:r>
              <a:rPr lang="ru-RU" dirty="0" smtClean="0">
                <a:latin typeface="Times New Roman" pitchFamily="18" charset="0"/>
                <a:cs typeface="Times New Roman" pitchFamily="18" charset="0"/>
              </a:rPr>
              <a:t>территориально административного </a:t>
            </a:r>
            <a:r>
              <a:rPr lang="ru-RU" dirty="0">
                <a:latin typeface="Times New Roman" pitchFamily="18" charset="0"/>
                <a:cs typeface="Times New Roman" pitchFamily="18" charset="0"/>
              </a:rPr>
              <a:t>деления).</a:t>
            </a:r>
          </a:p>
          <a:p>
            <a:endParaRPr lang="ru-RU" dirty="0"/>
          </a:p>
        </p:txBody>
      </p:sp>
    </p:spTree>
    <p:extLst>
      <p:ext uri="{BB962C8B-B14F-4D97-AF65-F5344CB8AC3E}">
        <p14:creationId xmlns:p14="http://schemas.microsoft.com/office/powerpoint/2010/main" val="1380778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856984" cy="6480720"/>
          </a:xfrm>
        </p:spPr>
        <p:txBody>
          <a:bodyPr>
            <a:normAutofit fontScale="77500" lnSpcReduction="20000"/>
          </a:bodyPr>
          <a:lstStyle/>
          <a:p>
            <a:r>
              <a:rPr lang="ru-RU" dirty="0">
                <a:latin typeface="Times New Roman" pitchFamily="18" charset="0"/>
                <a:cs typeface="Times New Roman" pitchFamily="18" charset="0"/>
              </a:rPr>
              <a:t>Хотя основные меры вмешательства и услуги будут разными в зависимости от условий и эпидемиологической обстановки в каждой стране, необходимо обеспечить охват всех следующих областей вмешательства: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профилактика передачи и приобретения инфекций, передаваемых половым </a:t>
            </a:r>
            <a:r>
              <a:rPr lang="ru-RU" dirty="0" smtClean="0">
                <a:latin typeface="Times New Roman" pitchFamily="18" charset="0"/>
                <a:cs typeface="Times New Roman" pitchFamily="18" charset="0"/>
              </a:rPr>
              <a:t>путём;</a:t>
            </a:r>
          </a:p>
          <a:p>
            <a:pPr>
              <a:buNone/>
            </a:pPr>
            <a:endParaRPr lang="en-US"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ранняя диагностика инфекций, передаваемых половым </a:t>
            </a:r>
            <a:r>
              <a:rPr lang="ru-RU" dirty="0" smtClean="0">
                <a:latin typeface="Times New Roman" pitchFamily="18" charset="0"/>
                <a:cs typeface="Times New Roman" pitchFamily="18" charset="0"/>
              </a:rPr>
              <a:t>путём</a:t>
            </a:r>
            <a:r>
              <a:rPr lang="ru-RU" dirty="0">
                <a:latin typeface="Times New Roman" pitchFamily="18" charset="0"/>
                <a:cs typeface="Times New Roman" pitchFamily="18" charset="0"/>
              </a:rPr>
              <a:t>, направление </a:t>
            </a:r>
            <a:r>
              <a:rPr lang="ru-RU" dirty="0" smtClean="0">
                <a:latin typeface="Times New Roman" pitchFamily="18" charset="0"/>
                <a:cs typeface="Times New Roman" pitchFamily="18" charset="0"/>
              </a:rPr>
              <a:t>на</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лечение</a:t>
            </a:r>
            <a:r>
              <a:rPr lang="ru-RU"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работа с пациентами, имеющими симптоматические проявления; </a:t>
            </a:r>
            <a:endParaRPr lang="ru-RU"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обеспечение охвата сексуальных </a:t>
            </a:r>
            <a:r>
              <a:rPr lang="ru-RU" dirty="0" smtClean="0">
                <a:latin typeface="Times New Roman" pitchFamily="18" charset="0"/>
                <a:cs typeface="Times New Roman" pitchFamily="18" charset="0"/>
              </a:rPr>
              <a:t>партнёров </a:t>
            </a:r>
            <a:r>
              <a:rPr lang="ru-RU" dirty="0">
                <a:latin typeface="Times New Roman" pitchFamily="18" charset="0"/>
                <a:cs typeface="Times New Roman" pitchFamily="18" charset="0"/>
              </a:rPr>
              <a:t>и предложение им лечения</a:t>
            </a:r>
            <a:r>
              <a:rPr lang="ru-RU"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361052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552728"/>
          </a:xfrm>
        </p:spPr>
        <p:txBody>
          <a:bodyPr>
            <a:normAutofit fontScale="92500" lnSpcReduction="20000"/>
          </a:bodyPr>
          <a:lstStyle/>
          <a:p>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использование комплекса мер для достижения максимального эффекта</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ликвидация передачи сифилиса и ВИЧ от матери </a:t>
            </a:r>
            <a:r>
              <a:rPr lang="ru-RU" dirty="0" smtClean="0">
                <a:latin typeface="Times New Roman" pitchFamily="18" charset="0"/>
                <a:cs typeface="Times New Roman" pitchFamily="18" charset="0"/>
              </a:rPr>
              <a:t>ребёнку</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использование вакцин против вируса папилломы человека и гепатита В </a:t>
            </a:r>
            <a:r>
              <a:rPr lang="ru-RU" dirty="0" err="1">
                <a:latin typeface="Times New Roman" pitchFamily="18" charset="0"/>
                <a:cs typeface="Times New Roman" pitchFamily="18" charset="0"/>
              </a:rPr>
              <a:t>в</a:t>
            </a:r>
            <a:r>
              <a:rPr lang="ru-RU" dirty="0">
                <a:latin typeface="Times New Roman" pitchFamily="18" charset="0"/>
                <a:cs typeface="Times New Roman" pitchFamily="18" charset="0"/>
              </a:rPr>
              <a:t> полной мере;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борьба с распространением и последствиями устойчивости гонококка к противомикробным препаратам;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обеспечение качества помощи при реализации услуг и мер вмешательства в связи с инфекциями, передаваемыми половым </a:t>
            </a:r>
            <a:r>
              <a:rPr lang="ru-RU" dirty="0" smtClean="0">
                <a:latin typeface="Times New Roman" pitchFamily="18" charset="0"/>
                <a:cs typeface="Times New Roman" pitchFamily="18" charset="0"/>
              </a:rPr>
              <a:t>путём: </a:t>
            </a:r>
            <a:r>
              <a:rPr lang="ru-RU" dirty="0">
                <a:latin typeface="Times New Roman" pitchFamily="18" charset="0"/>
                <a:cs typeface="Times New Roman" pitchFamily="18" charset="0"/>
              </a:rPr>
              <a:t>укрепление полного комплекса услуг, включающего в себя профилактику, диагностику, лечение и уход;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обеспечение взаимосвязи и интеграции услуг и программ</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реализация программ повышения и обеспечения </a:t>
            </a:r>
            <a:r>
              <a:rPr lang="ru-RU" dirty="0" smtClean="0">
                <a:latin typeface="Times New Roman" pitchFamily="18" charset="0"/>
                <a:cs typeface="Times New Roman" pitchFamily="18" charset="0"/>
              </a:rPr>
              <a:t>качества.</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4073813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rcRect l="1974" t="20718" r="4325"/>
          <a:stretch>
            <a:fillRect/>
          </a:stretch>
        </p:blipFill>
        <p:spPr>
          <a:xfrm>
            <a:off x="0" y="1268760"/>
            <a:ext cx="9158940" cy="5589240"/>
          </a:xfrm>
        </p:spPr>
      </p:pic>
      <p:sp>
        <p:nvSpPr>
          <p:cNvPr id="5" name="TextBox 4"/>
          <p:cNvSpPr txBox="1"/>
          <p:nvPr/>
        </p:nvSpPr>
        <p:spPr>
          <a:xfrm>
            <a:off x="104959" y="404664"/>
            <a:ext cx="6542064" cy="954107"/>
          </a:xfrm>
          <a:prstGeom prst="rect">
            <a:avLst/>
          </a:prstGeom>
          <a:noFill/>
        </p:spPr>
        <p:txBody>
          <a:bodyPr wrap="square" rtlCol="0">
            <a:spAutoFit/>
          </a:bodyPr>
          <a:lstStyle/>
          <a:p>
            <a:r>
              <a:rPr lang="ru-RU" sz="1400" b="1" dirty="0">
                <a:solidFill>
                  <a:schemeClr val="accent6">
                    <a:lumMod val="75000"/>
                  </a:schemeClr>
                </a:solidFill>
                <a:latin typeface="+mj-lt"/>
                <a:cs typeface="Arial" panose="020B0604020202020204" pitchFamily="34" charset="0"/>
              </a:rPr>
              <a:t>Рисунок </a:t>
            </a:r>
            <a:r>
              <a:rPr lang="ru-RU" sz="1400" b="1" dirty="0" smtClean="0">
                <a:solidFill>
                  <a:schemeClr val="accent6">
                    <a:lumMod val="75000"/>
                  </a:schemeClr>
                </a:solidFill>
                <a:latin typeface="+mj-lt"/>
                <a:cs typeface="Arial" panose="020B0604020202020204" pitchFamily="34" charset="0"/>
              </a:rPr>
              <a:t>2  </a:t>
            </a:r>
            <a:r>
              <a:rPr lang="ru-RU" sz="1400" b="1" dirty="0">
                <a:solidFill>
                  <a:schemeClr val="accent6">
                    <a:lumMod val="75000"/>
                  </a:schemeClr>
                </a:solidFill>
                <a:latin typeface="+mj-lt"/>
                <a:cs typeface="Arial" panose="020B0604020202020204" pitchFamily="34" charset="0"/>
              </a:rPr>
              <a:t/>
            </a:r>
            <a:br>
              <a:rPr lang="ru-RU" sz="1400" b="1" dirty="0">
                <a:solidFill>
                  <a:schemeClr val="accent6">
                    <a:lumMod val="75000"/>
                  </a:schemeClr>
                </a:solidFill>
                <a:latin typeface="+mj-lt"/>
                <a:cs typeface="Arial" panose="020B0604020202020204" pitchFamily="34" charset="0"/>
              </a:rPr>
            </a:br>
            <a:r>
              <a:rPr lang="ru-RU" sz="1400" b="1" dirty="0" smtClean="0">
                <a:solidFill>
                  <a:schemeClr val="accent6">
                    <a:lumMod val="75000"/>
                  </a:schemeClr>
                </a:solidFill>
                <a:latin typeface="+mj-lt"/>
                <a:cs typeface="Arial" panose="020B0604020202020204" pitchFamily="34" charset="0"/>
              </a:rPr>
              <a:t>Инфекции, передаваемые половым путем, у женщин протекают бессимптомно чаще, чем у мужчин, а у мужчин с инфекциями, передаваемыми половым путем выше, чем у женщин.</a:t>
            </a:r>
          </a:p>
        </p:txBody>
      </p:sp>
    </p:spTree>
    <p:extLst>
      <p:ext uri="{BB962C8B-B14F-4D97-AF65-F5344CB8AC3E}">
        <p14:creationId xmlns:p14="http://schemas.microsoft.com/office/powerpoint/2010/main" val="3494737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732" t="1760" b="41295"/>
          <a:stretch/>
        </p:blipFill>
        <p:spPr>
          <a:xfrm>
            <a:off x="683568" y="1129298"/>
            <a:ext cx="7835133" cy="5639639"/>
          </a:xfrm>
        </p:spPr>
      </p:pic>
      <p:sp>
        <p:nvSpPr>
          <p:cNvPr id="5" name="TextBox 4"/>
          <p:cNvSpPr txBox="1"/>
          <p:nvPr/>
        </p:nvSpPr>
        <p:spPr>
          <a:xfrm>
            <a:off x="104958" y="404664"/>
            <a:ext cx="6915313" cy="738664"/>
          </a:xfrm>
          <a:prstGeom prst="rect">
            <a:avLst/>
          </a:prstGeom>
          <a:noFill/>
        </p:spPr>
        <p:txBody>
          <a:bodyPr wrap="square" rtlCol="0">
            <a:spAutoFit/>
          </a:bodyPr>
          <a:lstStyle/>
          <a:p>
            <a:r>
              <a:rPr lang="ru-RU" sz="1400" b="1" dirty="0">
                <a:solidFill>
                  <a:schemeClr val="accent6">
                    <a:lumMod val="75000"/>
                  </a:schemeClr>
                </a:solidFill>
                <a:latin typeface="+mj-lt"/>
                <a:cs typeface="Arial" panose="020B0604020202020204" pitchFamily="34" charset="0"/>
              </a:rPr>
              <a:t>Рисунок </a:t>
            </a:r>
            <a:r>
              <a:rPr lang="ru-RU" sz="1400" b="1" dirty="0" smtClean="0">
                <a:solidFill>
                  <a:schemeClr val="accent6">
                    <a:lumMod val="75000"/>
                  </a:schemeClr>
                </a:solidFill>
                <a:latin typeface="+mj-lt"/>
                <a:cs typeface="Arial" panose="020B0604020202020204" pitchFamily="34" charset="0"/>
              </a:rPr>
              <a:t>3 (а) </a:t>
            </a:r>
            <a:r>
              <a:rPr lang="ru-RU" sz="1400" b="1" dirty="0">
                <a:solidFill>
                  <a:schemeClr val="accent6">
                    <a:lumMod val="75000"/>
                  </a:schemeClr>
                </a:solidFill>
                <a:latin typeface="+mj-lt"/>
                <a:cs typeface="Arial" panose="020B0604020202020204" pitchFamily="34" charset="0"/>
              </a:rPr>
              <a:t/>
            </a:r>
            <a:br>
              <a:rPr lang="ru-RU" sz="1400" b="1" dirty="0">
                <a:solidFill>
                  <a:schemeClr val="accent6">
                    <a:lumMod val="75000"/>
                  </a:schemeClr>
                </a:solidFill>
                <a:latin typeface="+mj-lt"/>
                <a:cs typeface="Arial" panose="020B0604020202020204" pitchFamily="34" charset="0"/>
              </a:rPr>
            </a:br>
            <a:r>
              <a:rPr lang="ru-RU" sz="1400" b="1" dirty="0">
                <a:solidFill>
                  <a:schemeClr val="accent6">
                    <a:lumMod val="75000"/>
                  </a:schemeClr>
                </a:solidFill>
                <a:latin typeface="+mj-lt"/>
                <a:cs typeface="Arial" panose="020B0604020202020204" pitchFamily="34" charset="0"/>
              </a:rPr>
              <a:t>Клинические проявления инфекций, передаваемых половым путем, инфекций репродуктивного тракта и потребности в медицинской </a:t>
            </a:r>
            <a:r>
              <a:rPr lang="ru-RU" sz="1400" b="1" dirty="0" smtClean="0">
                <a:solidFill>
                  <a:schemeClr val="accent6">
                    <a:lumMod val="75000"/>
                  </a:schemeClr>
                </a:solidFill>
                <a:latin typeface="+mj-lt"/>
                <a:cs typeface="Arial" panose="020B0604020202020204" pitchFamily="34" charset="0"/>
              </a:rPr>
              <a:t>помощи</a:t>
            </a:r>
            <a:endParaRPr lang="ru-RU" sz="1400" b="1" dirty="0">
              <a:solidFill>
                <a:schemeClr val="accent6">
                  <a:lumMod val="75000"/>
                </a:schemeClr>
              </a:solidFill>
              <a:latin typeface="+mj-lt"/>
              <a:cs typeface="Arial" panose="020B0604020202020204" pitchFamily="34" charset="0"/>
            </a:endParaRPr>
          </a:p>
        </p:txBody>
      </p:sp>
      <p:pic>
        <p:nvPicPr>
          <p:cNvPr id="8" name="Объект 3"/>
          <p:cNvPicPr>
            <a:picLocks noChangeAspect="1"/>
          </p:cNvPicPr>
          <p:nvPr/>
        </p:nvPicPr>
        <p:blipFill rotWithShape="1">
          <a:blip r:embed="rId2" cstate="print">
            <a:extLst>
              <a:ext uri="{28A0092B-C50C-407E-A947-70E740481C1C}">
                <a14:useLocalDpi xmlns:a14="http://schemas.microsoft.com/office/drawing/2010/main" val="0"/>
              </a:ext>
            </a:extLst>
          </a:blip>
          <a:srcRect l="3034" t="27958" r="90037" b="8083"/>
          <a:stretch/>
        </p:blipFill>
        <p:spPr>
          <a:xfrm>
            <a:off x="755576" y="1268760"/>
            <a:ext cx="577874" cy="6652851"/>
          </a:xfrm>
          <a:prstGeom prst="rect">
            <a:avLst/>
          </a:prstGeom>
        </p:spPr>
      </p:pic>
    </p:spTree>
    <p:extLst>
      <p:ext uri="{BB962C8B-B14F-4D97-AF65-F5344CB8AC3E}">
        <p14:creationId xmlns:p14="http://schemas.microsoft.com/office/powerpoint/2010/main" val="2109384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74" t="58496" r="2419" b="12"/>
          <a:stretch/>
        </p:blipFill>
        <p:spPr>
          <a:xfrm>
            <a:off x="323528" y="1700808"/>
            <a:ext cx="8573877" cy="4584488"/>
          </a:xfrm>
        </p:spPr>
      </p:pic>
      <p:sp>
        <p:nvSpPr>
          <p:cNvPr id="5" name="TextBox 4"/>
          <p:cNvSpPr txBox="1"/>
          <p:nvPr/>
        </p:nvSpPr>
        <p:spPr>
          <a:xfrm>
            <a:off x="104959" y="404664"/>
            <a:ext cx="6542064" cy="954107"/>
          </a:xfrm>
          <a:prstGeom prst="rect">
            <a:avLst/>
          </a:prstGeom>
          <a:noFill/>
        </p:spPr>
        <p:txBody>
          <a:bodyPr wrap="square" rtlCol="0">
            <a:spAutoFit/>
          </a:bodyPr>
          <a:lstStyle/>
          <a:p>
            <a:r>
              <a:rPr lang="ru-RU" sz="1400" b="1" dirty="0">
                <a:solidFill>
                  <a:schemeClr val="accent6">
                    <a:lumMod val="75000"/>
                  </a:schemeClr>
                </a:solidFill>
                <a:latin typeface="+mj-lt"/>
                <a:cs typeface="Arial" panose="020B0604020202020204" pitchFamily="34" charset="0"/>
              </a:rPr>
              <a:t>Рисунок </a:t>
            </a:r>
            <a:r>
              <a:rPr lang="ru-RU" sz="1400" b="1" dirty="0" smtClean="0">
                <a:solidFill>
                  <a:schemeClr val="accent6">
                    <a:lumMod val="75000"/>
                  </a:schemeClr>
                </a:solidFill>
                <a:latin typeface="+mj-lt"/>
                <a:cs typeface="Arial" panose="020B0604020202020204" pitchFamily="34" charset="0"/>
              </a:rPr>
              <a:t>3 (б) </a:t>
            </a:r>
            <a:r>
              <a:rPr lang="ru-RU" sz="1400" b="1" dirty="0">
                <a:solidFill>
                  <a:schemeClr val="accent6">
                    <a:lumMod val="75000"/>
                  </a:schemeClr>
                </a:solidFill>
                <a:latin typeface="+mj-lt"/>
                <a:cs typeface="Arial" panose="020B0604020202020204" pitchFamily="34" charset="0"/>
              </a:rPr>
              <a:t/>
            </a:r>
            <a:br>
              <a:rPr lang="ru-RU" sz="1400" b="1" dirty="0">
                <a:solidFill>
                  <a:schemeClr val="accent6">
                    <a:lumMod val="75000"/>
                  </a:schemeClr>
                </a:solidFill>
                <a:latin typeface="+mj-lt"/>
                <a:cs typeface="Arial" panose="020B0604020202020204" pitchFamily="34" charset="0"/>
              </a:rPr>
            </a:br>
            <a:r>
              <a:rPr lang="ru-RU" sz="1400" b="1" dirty="0">
                <a:solidFill>
                  <a:schemeClr val="accent6">
                    <a:lumMod val="75000"/>
                  </a:schemeClr>
                </a:solidFill>
                <a:latin typeface="+mj-lt"/>
                <a:cs typeface="Arial" panose="020B0604020202020204" pitchFamily="34" charset="0"/>
              </a:rPr>
              <a:t>Клинические проявления инфекций, передаваемых половым путем, инфекций репродуктивного тракта и потребности в медицинской </a:t>
            </a:r>
            <a:r>
              <a:rPr lang="ru-RU" sz="1400" b="1" dirty="0" smtClean="0">
                <a:solidFill>
                  <a:schemeClr val="accent6">
                    <a:lumMod val="75000"/>
                  </a:schemeClr>
                </a:solidFill>
                <a:latin typeface="+mj-lt"/>
                <a:cs typeface="Arial" panose="020B0604020202020204" pitchFamily="34" charset="0"/>
              </a:rPr>
              <a:t>помощи</a:t>
            </a:r>
            <a:endParaRPr lang="ru-RU" sz="1400" b="1" dirty="0">
              <a:solidFill>
                <a:schemeClr val="accent6">
                  <a:lumMod val="75000"/>
                </a:schemeClr>
              </a:solidFill>
              <a:latin typeface="+mj-lt"/>
              <a:cs typeface="Arial" panose="020B0604020202020204" pitchFamily="34" charset="0"/>
            </a:endParaRPr>
          </a:p>
        </p:txBody>
      </p:sp>
      <p:pic>
        <p:nvPicPr>
          <p:cNvPr id="6" name="Объект 3"/>
          <p:cNvPicPr>
            <a:picLocks noChangeAspect="1"/>
          </p:cNvPicPr>
          <p:nvPr/>
        </p:nvPicPr>
        <p:blipFill rotWithShape="1">
          <a:blip r:embed="rId2" cstate="print">
            <a:extLst>
              <a:ext uri="{28A0092B-C50C-407E-A947-70E740481C1C}">
                <a14:useLocalDpi xmlns:a14="http://schemas.microsoft.com/office/drawing/2010/main" val="0"/>
              </a:ext>
            </a:extLst>
          </a:blip>
          <a:srcRect l="3822" t="35256" r="90037" b="29843"/>
          <a:stretch/>
        </p:blipFill>
        <p:spPr>
          <a:xfrm>
            <a:off x="457200" y="1628800"/>
            <a:ext cx="620962" cy="4339087"/>
          </a:xfrm>
          <a:prstGeom prst="rect">
            <a:avLst/>
          </a:prstGeom>
        </p:spPr>
      </p:pic>
    </p:spTree>
    <p:extLst>
      <p:ext uri="{BB962C8B-B14F-4D97-AF65-F5344CB8AC3E}">
        <p14:creationId xmlns:p14="http://schemas.microsoft.com/office/powerpoint/2010/main" val="2848245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rcRect t="18518"/>
          <a:stretch>
            <a:fillRect/>
          </a:stretch>
        </p:blipFill>
        <p:spPr>
          <a:xfrm>
            <a:off x="0" y="1412776"/>
            <a:ext cx="9206646" cy="5150140"/>
          </a:xfrm>
        </p:spPr>
      </p:pic>
      <p:sp>
        <p:nvSpPr>
          <p:cNvPr id="5" name="TextBox 4"/>
          <p:cNvSpPr txBox="1"/>
          <p:nvPr/>
        </p:nvSpPr>
        <p:spPr>
          <a:xfrm>
            <a:off x="251520" y="692696"/>
            <a:ext cx="7056784" cy="523220"/>
          </a:xfrm>
          <a:prstGeom prst="rect">
            <a:avLst/>
          </a:prstGeom>
          <a:noFill/>
        </p:spPr>
        <p:txBody>
          <a:bodyPr wrap="square" rtlCol="0">
            <a:spAutoFit/>
          </a:bodyPr>
          <a:lstStyle/>
          <a:p>
            <a:r>
              <a:rPr lang="ru-RU" sz="1400" b="1" dirty="0">
                <a:solidFill>
                  <a:schemeClr val="accent6">
                    <a:lumMod val="75000"/>
                  </a:schemeClr>
                </a:solidFill>
                <a:latin typeface="+mj-lt"/>
                <a:cs typeface="Arial" panose="020B0604020202020204" pitchFamily="34" charset="0"/>
              </a:rPr>
              <a:t>Рисунок </a:t>
            </a:r>
            <a:r>
              <a:rPr lang="ru-RU" sz="1400" b="1" dirty="0" smtClean="0">
                <a:solidFill>
                  <a:schemeClr val="accent6">
                    <a:lumMod val="75000"/>
                  </a:schemeClr>
                </a:solidFill>
                <a:latin typeface="+mj-lt"/>
                <a:cs typeface="Arial" panose="020B0604020202020204" pitchFamily="34" charset="0"/>
              </a:rPr>
              <a:t>4 </a:t>
            </a:r>
            <a:r>
              <a:rPr lang="ru-RU" sz="1400" b="1" dirty="0">
                <a:solidFill>
                  <a:schemeClr val="accent6">
                    <a:lumMod val="75000"/>
                  </a:schemeClr>
                </a:solidFill>
                <a:latin typeface="+mj-lt"/>
                <a:cs typeface="Arial" panose="020B0604020202020204" pitchFamily="34" charset="0"/>
              </a:rPr>
              <a:t/>
            </a:r>
            <a:br>
              <a:rPr lang="ru-RU" sz="1400" b="1" dirty="0">
                <a:solidFill>
                  <a:schemeClr val="accent6">
                    <a:lumMod val="75000"/>
                  </a:schemeClr>
                </a:solidFill>
                <a:latin typeface="+mj-lt"/>
                <a:cs typeface="Arial" panose="020B0604020202020204" pitchFamily="34" charset="0"/>
              </a:rPr>
            </a:br>
            <a:r>
              <a:rPr lang="ru-RU" sz="1400" b="1" dirty="0" smtClean="0">
                <a:solidFill>
                  <a:schemeClr val="accent6">
                    <a:lumMod val="75000"/>
                  </a:schemeClr>
                </a:solidFill>
                <a:latin typeface="+mj-lt"/>
                <a:cs typeface="Arial" panose="020B0604020202020204" pitchFamily="34" charset="0"/>
              </a:rPr>
              <a:t>Полный комплекс мероприятий в отношении ИПППП, и «принцип каскада»</a:t>
            </a:r>
            <a:endParaRPr lang="ru-RU" sz="1400" b="1" dirty="0">
              <a:solidFill>
                <a:schemeClr val="accent6">
                  <a:lumMod val="75000"/>
                </a:schemeClr>
              </a:solidFill>
              <a:latin typeface="+mj-lt"/>
              <a:cs typeface="Arial" panose="020B0604020202020204" pitchFamily="34" charset="0"/>
            </a:endParaRPr>
          </a:p>
        </p:txBody>
      </p:sp>
    </p:spTree>
    <p:extLst>
      <p:ext uri="{BB962C8B-B14F-4D97-AF65-F5344CB8AC3E}">
        <p14:creationId xmlns:p14="http://schemas.microsoft.com/office/powerpoint/2010/main" val="180571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188" t="12401" r="23861" b="4248"/>
          <a:stretch/>
        </p:blipFill>
        <p:spPr>
          <a:xfrm>
            <a:off x="0" y="692696"/>
            <a:ext cx="9153299" cy="6048672"/>
          </a:xfrm>
        </p:spPr>
      </p:pic>
    </p:spTree>
    <p:extLst>
      <p:ext uri="{BB962C8B-B14F-4D97-AF65-F5344CB8AC3E}">
        <p14:creationId xmlns:p14="http://schemas.microsoft.com/office/powerpoint/2010/main" val="4128719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008112"/>
          </a:xfrm>
        </p:spPr>
        <p:txBody>
          <a:bodyPr>
            <a:normAutofit fontScale="90000"/>
          </a:bodyPr>
          <a:lstStyle/>
          <a:p>
            <a:r>
              <a:rPr lang="ru-RU" sz="3200" b="1" dirty="0" smtClean="0">
                <a:latin typeface="Times New Roman" pitchFamily="18" charset="0"/>
                <a:cs typeface="Times New Roman" pitchFamily="18" charset="0"/>
              </a:rPr>
              <a:t>Основные методы профилактики на популяционном уровне</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179512" y="1268760"/>
            <a:ext cx="8856984" cy="5328592"/>
          </a:xfrm>
        </p:spPr>
        <p:txBody>
          <a:bodyPr>
            <a:normAutofit/>
          </a:bodyPr>
          <a:lstStyle/>
          <a:p>
            <a:r>
              <a:rPr lang="ru-RU" dirty="0" smtClean="0">
                <a:latin typeface="Times New Roman" pitchFamily="18" charset="0"/>
                <a:cs typeface="Times New Roman" pitchFamily="18" charset="0"/>
              </a:rPr>
              <a:t>Распространение информации об опасности ИПППП и методах их профилактики через </a:t>
            </a:r>
            <a:r>
              <a:rPr lang="ru-RU" dirty="0" smtClean="0">
                <a:latin typeface="Times New Roman" pitchFamily="18" charset="0"/>
                <a:cs typeface="Times New Roman" pitchFamily="18" charset="0"/>
              </a:rPr>
              <a:t>СМИ.</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Разработка и внедрение программ по половому воспитанию для различных групп </a:t>
            </a:r>
            <a:r>
              <a:rPr lang="ru-RU" dirty="0" smtClean="0">
                <a:latin typeface="Times New Roman" pitchFamily="18" charset="0"/>
                <a:cs typeface="Times New Roman" pitchFamily="18" charset="0"/>
              </a:rPr>
              <a:t>населения.</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Проведение бесед, лекций, семинаров в образовательных  учреждениях для </a:t>
            </a:r>
            <a:r>
              <a:rPr lang="ru-RU" dirty="0" smtClean="0">
                <a:latin typeface="Times New Roman" pitchFamily="18" charset="0"/>
                <a:cs typeface="Times New Roman" pitchFamily="18" charset="0"/>
              </a:rPr>
              <a:t>учащихся.</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Организация центров помощи </a:t>
            </a:r>
            <a:r>
              <a:rPr lang="ru-RU" dirty="0" smtClean="0">
                <a:latin typeface="Times New Roman" pitchFamily="18" charset="0"/>
                <a:cs typeface="Times New Roman" pitchFamily="18" charset="0"/>
              </a:rPr>
              <a:t>подросткам.</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Подготовка </a:t>
            </a:r>
            <a:r>
              <a:rPr lang="ru-RU" dirty="0" smtClean="0">
                <a:latin typeface="Times New Roman" pitchFamily="18" charset="0"/>
                <a:cs typeface="Times New Roman" pitchFamily="18" charset="0"/>
              </a:rPr>
              <a:t>волонтёров </a:t>
            </a:r>
            <a:r>
              <a:rPr lang="ru-RU" dirty="0" smtClean="0">
                <a:latin typeface="Times New Roman" pitchFamily="18" charset="0"/>
                <a:cs typeface="Times New Roman" pitchFamily="18" charset="0"/>
              </a:rPr>
              <a:t>из среды </a:t>
            </a:r>
            <a:r>
              <a:rPr lang="ru-RU" dirty="0" smtClean="0">
                <a:latin typeface="Times New Roman" pitchFamily="18" charset="0"/>
                <a:cs typeface="Times New Roman" pitchFamily="18" charset="0"/>
              </a:rPr>
              <a:t>молодежи.</a:t>
            </a:r>
            <a:endParaRPr lang="ru-RU"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312037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424936" cy="1008112"/>
          </a:xfrm>
        </p:spPr>
        <p:txBody>
          <a:bodyPr>
            <a:normAutofit fontScale="90000"/>
          </a:bodyPr>
          <a:lstStyle/>
          <a:p>
            <a:r>
              <a:rPr lang="ru-RU" sz="3200" b="1" dirty="0" smtClean="0">
                <a:latin typeface="Times New Roman" pitchFamily="18" charset="0"/>
                <a:cs typeface="Times New Roman" pitchFamily="18" charset="0"/>
              </a:rPr>
              <a:t>Основные методы профилактики на популяционном уровне</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251520" y="1340768"/>
            <a:ext cx="8712968" cy="5400600"/>
          </a:xfrm>
        </p:spPr>
        <p:txBody>
          <a:bodyPr>
            <a:normAutofit/>
          </a:bodyPr>
          <a:lstStyle/>
          <a:p>
            <a:r>
              <a:rPr lang="ru-RU" dirty="0" smtClean="0">
                <a:latin typeface="Times New Roman" pitchFamily="18" charset="0"/>
                <a:cs typeface="Times New Roman" pitchFamily="18" charset="0"/>
              </a:rPr>
              <a:t>Своевременная диагностика и привлечение к лечению всех контактировавших источников </a:t>
            </a:r>
            <a:r>
              <a:rPr lang="ru-RU" dirty="0" smtClean="0">
                <a:latin typeface="Times New Roman" pitchFamily="18" charset="0"/>
                <a:cs typeface="Times New Roman" pitchFamily="18" charset="0"/>
              </a:rPr>
              <a:t>заражения.</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Обязательные профилактические медицинские осмотры на венерические заболевания ряда </a:t>
            </a:r>
            <a:r>
              <a:rPr lang="ru-RU" dirty="0" smtClean="0">
                <a:latin typeface="Times New Roman" pitchFamily="18" charset="0"/>
                <a:cs typeface="Times New Roman" pitchFamily="18" charset="0"/>
              </a:rPr>
              <a:t>контингентов.</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Обследование </a:t>
            </a:r>
            <a:r>
              <a:rPr lang="ru-RU" dirty="0" smtClean="0">
                <a:latin typeface="Times New Roman" pitchFamily="18" charset="0"/>
                <a:cs typeface="Times New Roman" pitchFamily="18" charset="0"/>
              </a:rPr>
              <a:t>беременных.</a:t>
            </a:r>
            <a:endParaRPr lang="ru-RU"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086507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12968" cy="936104"/>
          </a:xfrm>
        </p:spPr>
        <p:txBody>
          <a:bodyPr>
            <a:normAutofit fontScale="90000"/>
          </a:bodyPr>
          <a:lstStyle/>
          <a:p>
            <a:r>
              <a:rPr lang="ru-RU" sz="3200" b="1" dirty="0" smtClean="0">
                <a:latin typeface="Times New Roman" pitchFamily="18" charset="0"/>
                <a:cs typeface="Times New Roman" pitchFamily="18" charset="0"/>
              </a:rPr>
              <a:t>Основные методы профилактики </a:t>
            </a:r>
            <a:r>
              <a:rPr lang="ru-RU" sz="3200" b="1" dirty="0" smtClean="0">
                <a:latin typeface="Times New Roman" pitchFamily="18" charset="0"/>
                <a:cs typeface="Times New Roman" pitchFamily="18" charset="0"/>
              </a:rPr>
              <a:t>ИППП</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на индивидуальном уровне</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251520" y="1340768"/>
            <a:ext cx="8435280" cy="5233768"/>
          </a:xfrm>
        </p:spPr>
        <p:txBody>
          <a:bodyPr>
            <a:normAutofit fontScale="92500" lnSpcReduction="20000"/>
          </a:bodyPr>
          <a:lstStyle/>
          <a:p>
            <a:r>
              <a:rPr lang="ru-RU" dirty="0" smtClean="0">
                <a:latin typeface="Times New Roman" pitchFamily="18" charset="0"/>
                <a:cs typeface="Times New Roman" pitchFamily="18" charset="0"/>
              </a:rPr>
              <a:t>Обучение пациентов из групп риска для снижение заболеваемости </a:t>
            </a:r>
            <a:r>
              <a:rPr lang="ru-RU" dirty="0" smtClean="0">
                <a:latin typeface="Times New Roman" pitchFamily="18" charset="0"/>
                <a:cs typeface="Times New Roman" pitchFamily="18" charset="0"/>
              </a:rPr>
              <a:t>ИППП.</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Выявление инфицированных лиц с </a:t>
            </a:r>
            <a:r>
              <a:rPr lang="ru-RU" dirty="0" err="1" smtClean="0">
                <a:latin typeface="Times New Roman" pitchFamily="18" charset="0"/>
                <a:cs typeface="Times New Roman" pitchFamily="18" charset="0"/>
              </a:rPr>
              <a:t>асимптомным</a:t>
            </a:r>
            <a:r>
              <a:rPr lang="ru-RU" dirty="0" smtClean="0">
                <a:latin typeface="Times New Roman" pitchFamily="18" charset="0"/>
                <a:cs typeface="Times New Roman" pitchFamily="18" charset="0"/>
              </a:rPr>
              <a:t> течением и имеющих симптомы </a:t>
            </a:r>
            <a:r>
              <a:rPr lang="ru-RU" dirty="0" smtClean="0">
                <a:latin typeface="Times New Roman" pitchFamily="18" charset="0"/>
                <a:cs typeface="Times New Roman" pitchFamily="18" charset="0"/>
              </a:rPr>
              <a:t>заболевания.</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Эффективное лечение.</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Выявление, лечение и консультирование сексуальных </a:t>
            </a:r>
            <a:r>
              <a:rPr lang="ru-RU" dirty="0" smtClean="0">
                <a:latin typeface="Times New Roman" pitchFamily="18" charset="0"/>
                <a:cs typeface="Times New Roman" pitchFamily="18" charset="0"/>
              </a:rPr>
              <a:t>партнёров  </a:t>
            </a:r>
            <a:r>
              <a:rPr lang="ru-RU" dirty="0" smtClean="0">
                <a:latin typeface="Times New Roman" pitchFamily="18" charset="0"/>
                <a:cs typeface="Times New Roman" pitchFamily="18" charset="0"/>
              </a:rPr>
              <a:t>пациентов, </a:t>
            </a:r>
            <a:r>
              <a:rPr lang="ru-RU" dirty="0" smtClean="0">
                <a:latin typeface="Times New Roman" pitchFamily="18" charset="0"/>
                <a:cs typeface="Times New Roman" pitchFamily="18" charset="0"/>
              </a:rPr>
              <a:t>страдающих ИППП.</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Воздержание от половой жизни с инфицированным половым </a:t>
            </a:r>
            <a:r>
              <a:rPr lang="ru-RU" dirty="0" smtClean="0">
                <a:latin typeface="Times New Roman" pitchFamily="18" charset="0"/>
                <a:cs typeface="Times New Roman" pitchFamily="18" charset="0"/>
              </a:rPr>
              <a:t>партнёром</a:t>
            </a:r>
            <a:r>
              <a:rPr lang="ru-RU" dirty="0" smtClean="0">
                <a:latin typeface="Times New Roman" pitchFamily="18" charset="0"/>
                <a:cs typeface="Times New Roman" pitchFamily="18" charset="0"/>
              </a:rPr>
              <a:t>, воздержание от случайных половых </a:t>
            </a:r>
            <a:r>
              <a:rPr lang="ru-RU" dirty="0" smtClean="0">
                <a:latin typeface="Times New Roman" pitchFamily="18" charset="0"/>
                <a:cs typeface="Times New Roman" pitchFamily="18" charset="0"/>
              </a:rPr>
              <a:t>связей.</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366153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84976" cy="1080120"/>
          </a:xfrm>
        </p:spPr>
        <p:txBody>
          <a:bodyPr>
            <a:normAutofit/>
          </a:bodyPr>
          <a:lstStyle/>
          <a:p>
            <a:r>
              <a:rPr lang="ru-RU" sz="3200" b="1" dirty="0" smtClean="0">
                <a:latin typeface="Times New Roman" pitchFamily="18" charset="0"/>
                <a:cs typeface="Times New Roman" pitchFamily="18" charset="0"/>
              </a:rPr>
              <a:t>Основные методы профилактики </a:t>
            </a:r>
            <a:r>
              <a:rPr lang="ru-RU" sz="3200" b="1" dirty="0" smtClean="0">
                <a:latin typeface="Times New Roman" pitchFamily="18" charset="0"/>
                <a:cs typeface="Times New Roman" pitchFamily="18" charset="0"/>
              </a:rPr>
              <a:t>ИППП</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на </a:t>
            </a:r>
            <a:r>
              <a:rPr lang="ru-RU" sz="3200" b="1" dirty="0" smtClean="0">
                <a:latin typeface="Times New Roman" pitchFamily="18" charset="0"/>
                <a:cs typeface="Times New Roman" pitchFamily="18" charset="0"/>
              </a:rPr>
              <a:t>индивидуальном уровне</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179512" y="1628800"/>
            <a:ext cx="8712968" cy="4945736"/>
          </a:xfrm>
        </p:spPr>
        <p:txBody>
          <a:bodyPr>
            <a:normAutofit/>
          </a:bodyPr>
          <a:lstStyle/>
          <a:p>
            <a:r>
              <a:rPr lang="ru-RU" dirty="0" smtClean="0">
                <a:latin typeface="Times New Roman" pitchFamily="18" charset="0"/>
                <a:cs typeface="Times New Roman" pitchFamily="18" charset="0"/>
              </a:rPr>
              <a:t>Использование </a:t>
            </a:r>
            <a:r>
              <a:rPr lang="ru-RU" dirty="0" smtClean="0">
                <a:latin typeface="Times New Roman" pitchFamily="18" charset="0"/>
                <a:cs typeface="Times New Roman" pitchFamily="18" charset="0"/>
              </a:rPr>
              <a:t>барьерных </a:t>
            </a:r>
            <a:r>
              <a:rPr lang="ru-RU" dirty="0" smtClean="0">
                <a:latin typeface="Times New Roman" pitchFamily="18" charset="0"/>
                <a:cs typeface="Times New Roman" pitchFamily="18" charset="0"/>
              </a:rPr>
              <a:t>средств контрацепции и </a:t>
            </a:r>
            <a:r>
              <a:rPr lang="ru-RU" dirty="0" smtClean="0">
                <a:latin typeface="Times New Roman" pitchFamily="18" charset="0"/>
                <a:cs typeface="Times New Roman" pitchFamily="18" charset="0"/>
              </a:rPr>
              <a:t>антисептиков.</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Предварительная вакцинация (ВПЧ</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Контроль </a:t>
            </a:r>
            <a:r>
              <a:rPr lang="ru-RU" dirty="0" err="1" smtClean="0">
                <a:latin typeface="Times New Roman" pitchFamily="18" charset="0"/>
                <a:cs typeface="Times New Roman" pitchFamily="18" charset="0"/>
              </a:rPr>
              <a:t>излеченности</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больных.</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Регулярное посещение уролога</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гинеколога каждые 6 </a:t>
            </a:r>
            <a:r>
              <a:rPr lang="ru-RU" dirty="0" smtClean="0">
                <a:latin typeface="Times New Roman" pitchFamily="18" charset="0"/>
                <a:cs typeface="Times New Roman" pitchFamily="18" charset="0"/>
              </a:rPr>
              <a:t>мес.</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Обязательная госпитализация больных с заразными формами </a:t>
            </a:r>
            <a:r>
              <a:rPr lang="ru-RU" dirty="0" smtClean="0">
                <a:latin typeface="Times New Roman" pitchFamily="18" charset="0"/>
                <a:cs typeface="Times New Roman" pitchFamily="18" charset="0"/>
              </a:rPr>
              <a:t>сифилиса.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12641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675" y="260649"/>
            <a:ext cx="9091326" cy="6336704"/>
          </a:xfrm>
        </p:spPr>
      </p:pic>
    </p:spTree>
    <p:extLst>
      <p:ext uri="{BB962C8B-B14F-4D97-AF65-F5344CB8AC3E}">
        <p14:creationId xmlns:p14="http://schemas.microsoft.com/office/powerpoint/2010/main" val="9738360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424936" cy="576064"/>
          </a:xfrm>
        </p:spPr>
        <p:txBody>
          <a:bodyPr>
            <a:normAutofit fontScale="90000"/>
          </a:bodyPr>
          <a:lstStyle/>
          <a:p>
            <a:r>
              <a:rPr lang="ru-RU" sz="2000" b="1" dirty="0">
                <a:latin typeface="Times New Roman" pitchFamily="18" charset="0"/>
                <a:cs typeface="Times New Roman" pitchFamily="18" charset="0"/>
              </a:rPr>
              <a:t>РОЛЬ МЕДИЦИНСКИХ СЛУЖБ</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В СНИЖЕНИИ УРОВНЯ ЗАБОЛЕВАЕМОСТИ ИППП/ИРО</a:t>
            </a:r>
            <a:endParaRPr lang="ru-RU" sz="2000" dirty="0">
              <a:latin typeface="Times New Roman" pitchFamily="18" charset="0"/>
              <a:cs typeface="Times New Roman" pitchFamily="18" charset="0"/>
            </a:endParaRPr>
          </a:p>
        </p:txBody>
      </p:sp>
      <p:sp>
        <p:nvSpPr>
          <p:cNvPr id="3" name="Объект 2"/>
          <p:cNvSpPr>
            <a:spLocks noGrp="1"/>
          </p:cNvSpPr>
          <p:nvPr>
            <p:ph idx="1"/>
          </p:nvPr>
        </p:nvSpPr>
        <p:spPr>
          <a:xfrm>
            <a:off x="179512" y="908720"/>
            <a:ext cx="8784976" cy="5665816"/>
          </a:xfrm>
        </p:spPr>
        <p:txBody>
          <a:bodyPr>
            <a:normAutofit fontScale="92500"/>
          </a:bodyPr>
          <a:lstStyle/>
          <a:p>
            <a:pPr marL="0" indent="0">
              <a:buNone/>
            </a:pPr>
            <a:r>
              <a:rPr lang="ru-RU" dirty="0">
                <a:latin typeface="Times New Roman" pitchFamily="18" charset="0"/>
                <a:cs typeface="Times New Roman" pitchFamily="18" charset="0"/>
              </a:rPr>
              <a:t>Существует ряд сложностей, связанных с обеспечением эффективного медицинского </a:t>
            </a:r>
            <a:r>
              <a:rPr lang="ru-RU" dirty="0" smtClean="0">
                <a:latin typeface="Times New Roman" pitchFamily="18" charset="0"/>
                <a:cs typeface="Times New Roman" pitchFamily="18" charset="0"/>
              </a:rPr>
              <a:t>обслуживания </a:t>
            </a:r>
            <a:r>
              <a:rPr lang="ru-RU" dirty="0">
                <a:latin typeface="Times New Roman" pitchFamily="18" charset="0"/>
                <a:cs typeface="Times New Roman" pitchFamily="18" charset="0"/>
              </a:rPr>
              <a:t>лиц, нуждающихся в диагностике и лечении </a:t>
            </a:r>
            <a:r>
              <a:rPr lang="ru-RU" dirty="0" smtClean="0">
                <a:latin typeface="Times New Roman" pitchFamily="18" charset="0"/>
                <a:cs typeface="Times New Roman" pitchFamily="18" charset="0"/>
              </a:rPr>
              <a:t>ИППП/ИРО. </a:t>
            </a:r>
            <a:r>
              <a:rPr lang="ru-RU" dirty="0">
                <a:latin typeface="Times New Roman" pitchFamily="18" charset="0"/>
                <a:cs typeface="Times New Roman" pitchFamily="18" charset="0"/>
              </a:rPr>
              <a:t>Многие люди, страдающие</a:t>
            </a:r>
          </a:p>
          <a:p>
            <a:pPr marL="0" indent="0">
              <a:buNone/>
            </a:pPr>
            <a:r>
              <a:rPr lang="ru-RU" dirty="0">
                <a:latin typeface="Times New Roman" pitchFamily="18" charset="0"/>
                <a:cs typeface="Times New Roman" pitchFamily="18" charset="0"/>
              </a:rPr>
              <a:t>ИППП/ИРО, не обращаются к врачам, потому что не </a:t>
            </a:r>
            <a:r>
              <a:rPr lang="ru-RU" dirty="0" err="1">
                <a:latin typeface="Times New Roman" pitchFamily="18" charset="0"/>
                <a:cs typeface="Times New Roman" pitchFamily="18" charset="0"/>
              </a:rPr>
              <a:t>подозревют</a:t>
            </a:r>
            <a:r>
              <a:rPr lang="ru-RU" dirty="0">
                <a:latin typeface="Times New Roman" pitchFamily="18" charset="0"/>
                <a:cs typeface="Times New Roman" pitchFamily="18" charset="0"/>
              </a:rPr>
              <a:t>, что они больны, поскольку у них слабо</a:t>
            </a:r>
          </a:p>
          <a:p>
            <a:pPr marL="0" indent="0">
              <a:buNone/>
            </a:pPr>
            <a:r>
              <a:rPr lang="ru-RU" dirty="0" smtClean="0">
                <a:latin typeface="Times New Roman" pitchFamily="18" charset="0"/>
                <a:cs typeface="Times New Roman" pitchFamily="18" charset="0"/>
              </a:rPr>
              <a:t>выражены </a:t>
            </a:r>
            <a:r>
              <a:rPr lang="ru-RU" dirty="0">
                <a:latin typeface="Times New Roman" pitchFamily="18" charset="0"/>
                <a:cs typeface="Times New Roman" pitchFamily="18" charset="0"/>
              </a:rPr>
              <a:t>или вообще отсутствуют симптомы заболевания. Другие же, кто обнаружил у себя </a:t>
            </a:r>
            <a:r>
              <a:rPr lang="ru-RU" dirty="0" smtClean="0">
                <a:latin typeface="Times New Roman" pitchFamily="18" charset="0"/>
                <a:cs typeface="Times New Roman" pitchFamily="18" charset="0"/>
              </a:rPr>
              <a:t>симптомы </a:t>
            </a:r>
            <a:r>
              <a:rPr lang="ru-RU" dirty="0">
                <a:latin typeface="Times New Roman" pitchFamily="18" charset="0"/>
                <a:cs typeface="Times New Roman" pitchFamily="18" charset="0"/>
              </a:rPr>
              <a:t>заболеваний, могут предпочесть заняться самолечением, приобретая самостоятельно </a:t>
            </a:r>
            <a:r>
              <a:rPr lang="ru-RU" dirty="0">
                <a:latin typeface="Times New Roman" pitchFamily="18" charset="0"/>
                <a:cs typeface="Times New Roman" pitchFamily="18" charset="0"/>
              </a:rPr>
              <a:t>лекарственные средства в аптеках, либо обратиться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781453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856984" cy="6408712"/>
          </a:xfrm>
        </p:spPr>
        <p:txBody>
          <a:bodyPr>
            <a:normAutofit/>
          </a:bodyPr>
          <a:lstStyle/>
          <a:p>
            <a:pPr marL="0" indent="0" algn="ctr">
              <a:buNone/>
            </a:pPr>
            <a:r>
              <a:rPr lang="ru-RU" dirty="0" smtClean="0">
                <a:latin typeface="Times New Roman" pitchFamily="18" charset="0"/>
                <a:cs typeface="Times New Roman" pitchFamily="18" charset="0"/>
              </a:rPr>
              <a:t>за </a:t>
            </a:r>
            <a:r>
              <a:rPr lang="ru-RU" dirty="0">
                <a:latin typeface="Times New Roman" pitchFamily="18" charset="0"/>
                <a:cs typeface="Times New Roman" pitchFamily="18" charset="0"/>
              </a:rPr>
              <a:t>помощью к народным целителям. Но даже тем, кто </a:t>
            </a:r>
            <a:r>
              <a:rPr lang="ru-RU" dirty="0" smtClean="0">
                <a:latin typeface="Times New Roman" pitchFamily="18" charset="0"/>
                <a:cs typeface="Times New Roman" pitchFamily="18" charset="0"/>
              </a:rPr>
              <a:t>всё-таки обратился </a:t>
            </a:r>
            <a:r>
              <a:rPr lang="ru-RU" dirty="0">
                <a:latin typeface="Times New Roman" pitchFamily="18" charset="0"/>
                <a:cs typeface="Times New Roman" pitchFamily="18" charset="0"/>
              </a:rPr>
              <a:t>в клинику, может быть поставлен неточный диагноз и назначено неадекватное лечение. В конечном</a:t>
            </a:r>
          </a:p>
          <a:p>
            <a:pPr marL="0" indent="0" algn="ctr">
              <a:buNone/>
            </a:pPr>
            <a:r>
              <a:rPr lang="ru-RU" dirty="0" smtClean="0">
                <a:latin typeface="Times New Roman" pitchFamily="18" charset="0"/>
                <a:cs typeface="Times New Roman" pitchFamily="18" charset="0"/>
              </a:rPr>
              <a:t>счёте </a:t>
            </a:r>
            <a:r>
              <a:rPr lang="ru-RU" dirty="0">
                <a:latin typeface="Times New Roman" pitchFamily="18" charset="0"/>
                <a:cs typeface="Times New Roman" pitchFamily="18" charset="0"/>
              </a:rPr>
              <a:t>лишь малая доля людей с ИППП/ИРО может получить квалифицированную медицинскую </a:t>
            </a:r>
            <a:r>
              <a:rPr lang="ru-RU" dirty="0" smtClean="0">
                <a:latin typeface="Times New Roman" pitchFamily="18" charset="0"/>
                <a:cs typeface="Times New Roman" pitchFamily="18" charset="0"/>
              </a:rPr>
              <a:t>помощь и </a:t>
            </a:r>
            <a:r>
              <a:rPr lang="ru-RU" dirty="0">
                <a:latin typeface="Times New Roman" pitchFamily="18" charset="0"/>
                <a:cs typeface="Times New Roman" pitchFamily="18" charset="0"/>
              </a:rPr>
              <a:t>избежать повторного заражения. Данное руководство как раз и призвано изменить это соотношение </a:t>
            </a:r>
            <a:r>
              <a:rPr lang="ru-RU" dirty="0" smtClean="0">
                <a:latin typeface="Times New Roman" pitchFamily="18" charset="0"/>
                <a:cs typeface="Times New Roman" pitchFamily="18" charset="0"/>
              </a:rPr>
              <a:t>в лучшую </a:t>
            </a:r>
            <a:r>
              <a:rPr lang="ru-RU" dirty="0">
                <a:latin typeface="Times New Roman" pitchFamily="18" charset="0"/>
                <a:cs typeface="Times New Roman" pitchFamily="18" charset="0"/>
              </a:rPr>
              <a:t>сторону.</a:t>
            </a:r>
          </a:p>
          <a:p>
            <a:endParaRPr lang="ru-RU" dirty="0"/>
          </a:p>
        </p:txBody>
      </p:sp>
    </p:spTree>
    <p:extLst>
      <p:ext uri="{BB962C8B-B14F-4D97-AF65-F5344CB8AC3E}">
        <p14:creationId xmlns:p14="http://schemas.microsoft.com/office/powerpoint/2010/main" val="2629917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552728"/>
          </a:xfrm>
        </p:spPr>
        <p:txBody>
          <a:bodyPr>
            <a:normAutofit fontScale="70000" lnSpcReduction="20000"/>
          </a:bodyPr>
          <a:lstStyle/>
          <a:p>
            <a:r>
              <a:rPr lang="ru-RU" dirty="0">
                <a:latin typeface="Times New Roman" pitchFamily="18" charset="0"/>
                <a:cs typeface="Times New Roman" pitchFamily="18" charset="0"/>
              </a:rPr>
              <a:t>Многие из названных проблем могут быть преодолены </a:t>
            </a:r>
            <a:r>
              <a:rPr lang="ru-RU" dirty="0" smtClean="0">
                <a:latin typeface="Times New Roman" pitchFamily="18" charset="0"/>
                <a:cs typeface="Times New Roman" pitchFamily="18" charset="0"/>
              </a:rPr>
              <a:t>путём </a:t>
            </a:r>
            <a:r>
              <a:rPr lang="ru-RU" dirty="0">
                <a:latin typeface="Times New Roman" pitchFamily="18" charset="0"/>
                <a:cs typeface="Times New Roman" pitchFamily="18" charset="0"/>
              </a:rPr>
              <a:t>использования максимума возможностей для популяризации мер профилактики, стимулирования более активного обращения людей в медицинские учреждения, своевременного выявления и адекватного лечения больных ИППП/ИРО. </a:t>
            </a:r>
            <a:endParaRPr lang="ru-RU" dirty="0" smtClean="0">
              <a:latin typeface="Times New Roman" pitchFamily="18" charset="0"/>
              <a:cs typeface="Times New Roman" pitchFamily="18" charset="0"/>
            </a:endParaRPr>
          </a:p>
          <a:p>
            <a:pPr marL="109728" indent="0">
              <a:buNone/>
            </a:pPr>
            <a:r>
              <a:rPr lang="ru-RU" dirty="0" smtClean="0">
                <a:latin typeface="Times New Roman" pitchFamily="18" charset="0"/>
                <a:cs typeface="Times New Roman" pitchFamily="18" charset="0"/>
              </a:rPr>
              <a:t>Работники </a:t>
            </a:r>
            <a:r>
              <a:rPr lang="ru-RU" dirty="0">
                <a:latin typeface="Times New Roman" pitchFamily="18" charset="0"/>
                <a:cs typeface="Times New Roman" pitchFamily="18" charset="0"/>
              </a:rPr>
              <a:t>системы здравоохранения, специализирующиеся в этой области, должны: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Повышать </a:t>
            </a:r>
            <a:r>
              <a:rPr lang="ru-RU" dirty="0">
                <a:latin typeface="Times New Roman" pitchFamily="18" charset="0"/>
                <a:cs typeface="Times New Roman" pitchFamily="18" charset="0"/>
              </a:rPr>
              <a:t>уровень грамотности населения по вопросам ИППП/ИРО и способам их предупреждения, особенно среди тех социальных групп, которые могут быть подвержены повышенному риску заражения.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Проводить </a:t>
            </a:r>
            <a:r>
              <a:rPr lang="ru-RU" dirty="0">
                <a:latin typeface="Times New Roman" pitchFamily="18" charset="0"/>
                <a:cs typeface="Times New Roman" pitchFamily="18" charset="0"/>
              </a:rPr>
              <a:t>с людьми разъяснительную работу по поводу необходимости незамедлительного обращения в медицинские учреждения при появлении симптомов ИППП/ИРО для успешного лечения заболеваний и предотвращения их осложнений.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Консультировать </a:t>
            </a:r>
            <a:r>
              <a:rPr lang="ru-RU" dirty="0">
                <a:latin typeface="Times New Roman" pitchFamily="18" charset="0"/>
                <a:cs typeface="Times New Roman" pitchFamily="18" charset="0"/>
              </a:rPr>
              <a:t>пациентов относительно того, как распознавать симптомы подобных заболеваний и куда обращаться за помощью при их обнаружении. Во время бесед с пациентами настоятельно рекомендовать им более безопасную практику сексуальных отношений, в том числе регулярное пользование презервативами, ограничение числа половых </a:t>
            </a:r>
            <a:r>
              <a:rPr lang="ru-RU" dirty="0" smtClean="0">
                <a:latin typeface="Times New Roman" pitchFamily="18" charset="0"/>
                <a:cs typeface="Times New Roman" pitchFamily="18" charset="0"/>
              </a:rPr>
              <a:t>партнёров </a:t>
            </a:r>
            <a:r>
              <a:rPr lang="ru-RU" dirty="0">
                <a:latin typeface="Times New Roman" pitchFamily="18" charset="0"/>
                <a:cs typeface="Times New Roman" pitchFamily="18" charset="0"/>
              </a:rPr>
              <a:t>и воздержание от вступления в половую жизнь в подростковом возрасте.</a:t>
            </a:r>
          </a:p>
        </p:txBody>
      </p:sp>
    </p:spTree>
    <p:extLst>
      <p:ext uri="{BB962C8B-B14F-4D97-AF65-F5344CB8AC3E}">
        <p14:creationId xmlns:p14="http://schemas.microsoft.com/office/powerpoint/2010/main" val="1205861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036496" cy="6624736"/>
          </a:xfrm>
        </p:spPr>
        <p:txBody>
          <a:bodyPr>
            <a:noAutofit/>
          </a:bodyPr>
          <a:lstStyle/>
          <a:p>
            <a:pPr>
              <a:lnSpc>
                <a:spcPct val="120000"/>
              </a:lnSpc>
            </a:pPr>
            <a:r>
              <a:rPr lang="ru-RU" sz="2000" dirty="0">
                <a:latin typeface="Times New Roman" pitchFamily="18" charset="0"/>
                <a:cs typeface="Times New Roman" pitchFamily="18" charset="0"/>
              </a:rPr>
              <a:t>Уметь выявлять инфекции при отсутствии ярко выраженных признаков. Спрашивать о наличии симптомов ИППП/ИРО у пациентов, пришедших на </a:t>
            </a:r>
            <a:r>
              <a:rPr lang="ru-RU" sz="2000" dirty="0" smtClean="0">
                <a:latin typeface="Times New Roman" pitchFamily="18" charset="0"/>
                <a:cs typeface="Times New Roman" pitchFamily="18" charset="0"/>
              </a:rPr>
              <a:t>приём </a:t>
            </a:r>
            <a:r>
              <a:rPr lang="ru-RU" sz="2000" dirty="0">
                <a:latin typeface="Times New Roman" pitchFamily="18" charset="0"/>
                <a:cs typeface="Times New Roman" pitchFamily="18" charset="0"/>
              </a:rPr>
              <a:t>по вопросам планирования семьи или по другим поводам. При осмотре пациентов проверять наличие у них признаков ИППП/ИРО. По возможности обследовать их для исключения бессимптомного течения инфекций. Не допускать ятрогенного инфицирования пациента при проведении трансцервикальных процедур </a:t>
            </a:r>
            <a:r>
              <a:rPr lang="ru-RU" sz="2000" dirty="0" smtClean="0">
                <a:latin typeface="Times New Roman" pitchFamily="18" charset="0"/>
                <a:cs typeface="Times New Roman" pitchFamily="18" charset="0"/>
              </a:rPr>
              <a:t>путём </a:t>
            </a:r>
            <a:r>
              <a:rPr lang="ru-RU" sz="2000" dirty="0">
                <a:latin typeface="Times New Roman" pitchFamily="18" charset="0"/>
                <a:cs typeface="Times New Roman" pitchFamily="18" charset="0"/>
              </a:rPr>
              <a:t>соблюдения общепринятых мер предосторожности, применения асептических методов и исключения наличия цервикальной инфекции или лечение имеющейся инфекции перед проведением </a:t>
            </a:r>
            <a:r>
              <a:rPr lang="ru-RU" sz="2000" dirty="0" err="1">
                <a:latin typeface="Times New Roman" pitchFamily="18" charset="0"/>
                <a:cs typeface="Times New Roman" pitchFamily="18" charset="0"/>
              </a:rPr>
              <a:t>трансцервикальной</a:t>
            </a:r>
            <a:r>
              <a:rPr lang="ru-RU" sz="2000" dirty="0">
                <a:latin typeface="Times New Roman" pitchFamily="18" charset="0"/>
                <a:cs typeface="Times New Roman" pitchFamily="18" charset="0"/>
              </a:rPr>
              <a:t> процедуры. Принимать меры по эффективному ведению лиц с симптоматическими ИППП/ИРО. Следовать рекомендациям по синдромной диагностике и лечению ИППП/ИРО. Консультировать пациентов по вопросам предупреждения повторного заражения после окончания курса лечения. Настоятельно советовать им соблюдать все предписания, оказывать помощь в информировании их половых </a:t>
            </a:r>
            <a:r>
              <a:rPr lang="ru-RU" sz="2000" dirty="0" smtClean="0">
                <a:latin typeface="Times New Roman" pitchFamily="18" charset="0"/>
                <a:cs typeface="Times New Roman" pitchFamily="18" charset="0"/>
              </a:rPr>
              <a:t>партнёров </a:t>
            </a:r>
            <a:r>
              <a:rPr lang="ru-RU" sz="2000" dirty="0">
                <a:latin typeface="Times New Roman" pitchFamily="18" charset="0"/>
                <a:cs typeface="Times New Roman" pitchFamily="18" charset="0"/>
              </a:rPr>
              <a:t>и убеждении последних в необходимости прохождения лечения, а также давать рекомендации относительно более </a:t>
            </a:r>
            <a:r>
              <a:rPr lang="ru-RU" sz="2000" dirty="0" smtClean="0">
                <a:latin typeface="Times New Roman" pitchFamily="18" charset="0"/>
                <a:cs typeface="Times New Roman" pitchFamily="18" charset="0"/>
              </a:rPr>
              <a:t>надёжных </a:t>
            </a:r>
            <a:r>
              <a:rPr lang="ru-RU" sz="2000" dirty="0">
                <a:latin typeface="Times New Roman" pitchFamily="18" charset="0"/>
                <a:cs typeface="Times New Roman" pitchFamily="18" charset="0"/>
              </a:rPr>
              <a:t>средств предохранения.</a:t>
            </a:r>
          </a:p>
        </p:txBody>
      </p:sp>
    </p:spTree>
    <p:extLst>
      <p:ext uri="{BB962C8B-B14F-4D97-AF65-F5344CB8AC3E}">
        <p14:creationId xmlns:p14="http://schemas.microsoft.com/office/powerpoint/2010/main" val="1899706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856984" cy="6624736"/>
          </a:xfrm>
        </p:spPr>
        <p:txBody>
          <a:bodyPr>
            <a:normAutofit fontScale="92500" lnSpcReduction="10000"/>
          </a:bodyPr>
          <a:lstStyle/>
          <a:p>
            <a:pPr algn="ctr"/>
            <a:r>
              <a:rPr lang="ru-RU" dirty="0">
                <a:latin typeface="Times New Roman" pitchFamily="18" charset="0"/>
                <a:cs typeface="Times New Roman" pitchFamily="18" charset="0"/>
              </a:rPr>
              <a:t>Комплексная стратегия, совмещающая эффективную просветительскую работу с населением и совершенствование системы медицинского обслуживания, может оказать значительное влияние на уровень распространения ИППП/ИРО и их осложнений. Более качественные медицинские услуги способствуют излечению большего числа людей. Более эффективная профилактика заболеваний среди населения, в особенности когда она нацелена на те категории людей, которые подвержены наибольшему риску заражения, может содействовать уменьшению масштабов проблемы ИППП/ИРО в целом. Совокупный эффект подобных стратегий </a:t>
            </a:r>
            <a:r>
              <a:rPr lang="ru-RU" dirty="0" smtClean="0">
                <a:latin typeface="Times New Roman" pitchFamily="18" charset="0"/>
                <a:cs typeface="Times New Roman" pitchFamily="18" charset="0"/>
              </a:rPr>
              <a:t>идёт </a:t>
            </a:r>
            <a:r>
              <a:rPr lang="ru-RU" dirty="0">
                <a:latin typeface="Times New Roman" pitchFamily="18" charset="0"/>
                <a:cs typeface="Times New Roman" pitchFamily="18" charset="0"/>
              </a:rPr>
              <a:t>на благо всем членам общества. </a:t>
            </a:r>
          </a:p>
        </p:txBody>
      </p:sp>
    </p:spTree>
    <p:extLst>
      <p:ext uri="{BB962C8B-B14F-4D97-AF65-F5344CB8AC3E}">
        <p14:creationId xmlns:p14="http://schemas.microsoft.com/office/powerpoint/2010/main" val="325466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424936" cy="792088"/>
          </a:xfrm>
        </p:spPr>
        <p:txBody>
          <a:bodyPr>
            <a:noAutofit/>
          </a:bodyPr>
          <a:lstStyle/>
          <a:p>
            <a:r>
              <a:rPr lang="ru-RU" sz="3600" b="1" dirty="0" smtClean="0">
                <a:latin typeface="Times New Roman" pitchFamily="18" charset="0"/>
                <a:cs typeface="Times New Roman" pitchFamily="18" charset="0"/>
              </a:rPr>
              <a:t>ИППП</a:t>
            </a:r>
            <a:r>
              <a:rPr lang="ru-RU" sz="3600" b="1" dirty="0" smtClean="0">
                <a:latin typeface="Times New Roman" pitchFamily="18" charset="0"/>
                <a:cs typeface="Times New Roman" pitchFamily="18" charset="0"/>
              </a:rPr>
              <a:t>.  Основные </a:t>
            </a:r>
            <a:r>
              <a:rPr lang="ru-RU" sz="3600" b="1" dirty="0" smtClean="0">
                <a:latin typeface="Times New Roman" pitchFamily="18" charset="0"/>
                <a:cs typeface="Times New Roman" pitchFamily="18" charset="0"/>
              </a:rPr>
              <a:t>факты.</a:t>
            </a:r>
            <a:r>
              <a:rPr lang="ru-RU" sz="3600" b="1" dirty="0">
                <a:latin typeface="Times New Roman" pitchFamily="18" charset="0"/>
                <a:cs typeface="Times New Roman" pitchFamily="18" charset="0"/>
              </a:rPr>
              <a:t/>
            </a:r>
            <a:br>
              <a:rPr lang="ru-RU" sz="3600" b="1" dirty="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107504" y="692696"/>
            <a:ext cx="8928992" cy="5976664"/>
          </a:xfrm>
        </p:spPr>
        <p:txBody>
          <a:bodyPr>
            <a:normAutofit/>
          </a:bodyPr>
          <a:lstStyle/>
          <a:p>
            <a:endParaRPr lang="ru-RU" dirty="0"/>
          </a:p>
          <a:p>
            <a:pPr>
              <a:lnSpc>
                <a:spcPct val="120000"/>
              </a:lnSpc>
            </a:pPr>
            <a:r>
              <a:rPr lang="ru-RU" dirty="0">
                <a:latin typeface="Times New Roman" pitchFamily="18" charset="0"/>
                <a:cs typeface="Times New Roman" pitchFamily="18" charset="0"/>
              </a:rPr>
              <a:t>Большинство ИППП протекают бессимптомно или только с незначительными симптомами, и по этой причине </a:t>
            </a:r>
            <a:r>
              <a:rPr lang="ru-RU" dirty="0" smtClean="0">
                <a:latin typeface="Times New Roman" pitchFamily="18" charset="0"/>
                <a:cs typeface="Times New Roman" pitchFamily="18" charset="0"/>
              </a:rPr>
              <a:t> они могут </a:t>
            </a:r>
            <a:r>
              <a:rPr lang="ru-RU" dirty="0">
                <a:latin typeface="Times New Roman" pitchFamily="18" charset="0"/>
                <a:cs typeface="Times New Roman" pitchFamily="18" charset="0"/>
              </a:rPr>
              <a:t>оставаться </a:t>
            </a:r>
            <a:r>
              <a:rPr lang="ru-RU" dirty="0" smtClean="0">
                <a:latin typeface="Times New Roman" pitchFamily="18" charset="0"/>
                <a:cs typeface="Times New Roman" pitchFamily="18" charset="0"/>
              </a:rPr>
              <a:t>нераспознанными.</a:t>
            </a:r>
            <a:endParaRPr lang="ru-RU" dirty="0" smtClean="0">
              <a:latin typeface="Times New Roman" pitchFamily="18" charset="0"/>
              <a:cs typeface="Times New Roman" pitchFamily="18" charset="0"/>
            </a:endParaRPr>
          </a:p>
          <a:p>
            <a:pPr>
              <a:lnSpc>
                <a:spcPct val="120000"/>
              </a:lnSpc>
            </a:pPr>
            <a:endParaRPr lang="ru-RU" dirty="0">
              <a:latin typeface="Times New Roman" pitchFamily="18" charset="0"/>
              <a:cs typeface="Times New Roman" pitchFamily="18" charset="0"/>
            </a:endParaRPr>
          </a:p>
          <a:p>
            <a:pPr>
              <a:lnSpc>
                <a:spcPct val="120000"/>
              </a:lnSpc>
            </a:pPr>
            <a:r>
              <a:rPr lang="ru-RU" dirty="0">
                <a:latin typeface="Times New Roman" pitchFamily="18" charset="0"/>
                <a:cs typeface="Times New Roman" pitchFamily="18" charset="0"/>
              </a:rPr>
              <a:t>Такие ИППП, как ВПГ </a:t>
            </a:r>
            <a:r>
              <a:rPr lang="ru-RU" dirty="0" smtClean="0">
                <a:latin typeface="Times New Roman" pitchFamily="18" charset="0"/>
                <a:cs typeface="Times New Roman" pitchFamily="18" charset="0"/>
              </a:rPr>
              <a:t>2 типа   </a:t>
            </a:r>
            <a:r>
              <a:rPr lang="ru-RU" dirty="0">
                <a:latin typeface="Times New Roman" pitchFamily="18" charset="0"/>
                <a:cs typeface="Times New Roman" pitchFamily="18" charset="0"/>
              </a:rPr>
              <a:t>и сифилис, могут повышать риск ВИЧ-инфицирования</a:t>
            </a:r>
            <a:r>
              <a:rPr lang="ru-RU" dirty="0" smtClean="0">
                <a:latin typeface="Times New Roman" pitchFamily="18" charset="0"/>
                <a:cs typeface="Times New Roman" pitchFamily="18" charset="0"/>
              </a:rPr>
              <a:t>.</a:t>
            </a:r>
          </a:p>
          <a:p>
            <a:pPr>
              <a:lnSpc>
                <a:spcPct val="120000"/>
              </a:lnSpc>
            </a:pP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502437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44000" cy="6552728"/>
          </a:xfrm>
        </p:spPr>
        <p:txBody>
          <a:bodyPr>
            <a:normAutofit fontScale="70000" lnSpcReduction="20000"/>
          </a:bodyPr>
          <a:lstStyle/>
          <a:p>
            <a:pPr indent="-468000">
              <a:lnSpc>
                <a:spcPct val="120000"/>
              </a:lnSpc>
            </a:pPr>
            <a:r>
              <a:rPr lang="ru-RU" dirty="0">
                <a:latin typeface="Times New Roman" pitchFamily="18" charset="0"/>
                <a:cs typeface="Times New Roman" pitchFamily="18" charset="0"/>
              </a:rPr>
              <a:t>Основные положения Комплексный подход к проблеме ИППП/ИРО предусматривает предупреждение распространения инфекций половым, ятрогенным и эндогенным путями. Предупреждение ИППП предполагает уменьшение вероятности прямого контакта с инфекцией, что может быть достигнуто посредством использования презервативов и сокращения числа половых партнеров. Правильное и регулярное пользование презервативами предохраняет от заражения ИППП. Следует убеждать подростков не спешить вступать в половые отношения. Риск ятрогенного заражения может быть снижен при соблюдении всех процедур санитарно-гигиенического контроля. В местах, где ИППП широко распространены, риск ятрогенных осложнений в результате трансцервикальных процедур может быть уменьшен путем проведения полного курса лечения антибиотиками на предмет цервикальной инфекции, если вероятность такой инфекции не может быть полностью исключена. </a:t>
            </a:r>
          </a:p>
        </p:txBody>
      </p:sp>
    </p:spTree>
    <p:extLst>
      <p:ext uri="{BB962C8B-B14F-4D97-AF65-F5344CB8AC3E}">
        <p14:creationId xmlns:p14="http://schemas.microsoft.com/office/powerpoint/2010/main" val="3057350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6480720"/>
          </a:xfrm>
        </p:spPr>
        <p:txBody>
          <a:bodyPr>
            <a:normAutofit fontScale="92500" lnSpcReduction="10000"/>
          </a:bodyPr>
          <a:lstStyle/>
          <a:p>
            <a:r>
              <a:rPr lang="ru-RU" dirty="0">
                <a:latin typeface="Times New Roman" pitchFamily="18" charset="0"/>
                <a:cs typeface="Times New Roman" pitchFamily="18" charset="0"/>
              </a:rPr>
              <a:t>24 – Профилактика ИППП/ИРО и их осложнений Как уже было отмечено в Главе 1, ИППП/ИРО распространяются несколькими путями: Заражение половым путем – многие ИРО передаются при половых контактах; чем выше степень распространения заболеваний в обществе, тем больше осложнений следует ожидать. ИППП/ИРО, приобретенные в результате медицинских процедур – заражение ИППП/ИРО и их осложнения могут развиться в результате медицинских процедур или гинекологического осмотра, либо медицинского вмешательства во время беременности, родов или в послеродовой период. </a:t>
            </a:r>
          </a:p>
          <a:p>
            <a:endParaRPr lang="ru-RU" dirty="0"/>
          </a:p>
        </p:txBody>
      </p:sp>
    </p:spTree>
    <p:extLst>
      <p:ext uri="{BB962C8B-B14F-4D97-AF65-F5344CB8AC3E}">
        <p14:creationId xmlns:p14="http://schemas.microsoft.com/office/powerpoint/2010/main" val="2612611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856984" cy="6552728"/>
          </a:xfrm>
        </p:spPr>
        <p:txBody>
          <a:bodyPr>
            <a:normAutofit/>
          </a:bodyPr>
          <a:lstStyle/>
          <a:p>
            <a:pPr indent="-468000" algn="ctr"/>
            <a:r>
              <a:rPr lang="ru-RU" dirty="0">
                <a:latin typeface="Times New Roman" pitchFamily="18" charset="0"/>
                <a:cs typeface="Times New Roman" pitchFamily="18" charset="0"/>
              </a:rPr>
              <a:t>Эндогенные инфекции – некоторые ИРО развиваются в результате избыточного роста микроорганизмов, которые, в норме, находятся во влагалище в ограниченном количестве. Такие ИРО также могут приводить к осложнениям. Для достижения максимального эффекта в борьбе с ИППП/ИРО и их осложнениями необходимо уделять должное внимание каждому из этих </a:t>
            </a:r>
            <a:r>
              <a:rPr lang="ru-RU" dirty="0" smtClean="0">
                <a:latin typeface="Times New Roman" pitchFamily="18" charset="0"/>
                <a:cs typeface="Times New Roman" pitchFamily="18" charset="0"/>
              </a:rPr>
              <a:t>трёх </a:t>
            </a:r>
            <a:r>
              <a:rPr lang="ru-RU" dirty="0">
                <a:latin typeface="Times New Roman" pitchFamily="18" charset="0"/>
                <a:cs typeface="Times New Roman" pitchFamily="18" charset="0"/>
              </a:rPr>
              <a:t>компонентов.</a:t>
            </a:r>
          </a:p>
          <a:p>
            <a:pPr indent="-468000" algn="ct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769768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856984" cy="6480720"/>
          </a:xfrm>
        </p:spPr>
        <p:txBody>
          <a:bodyPr>
            <a:normAutofit fontScale="85000" lnSpcReduction="10000"/>
          </a:bodyPr>
          <a:lstStyle/>
          <a:p>
            <a:r>
              <a:rPr lang="ru-RU" dirty="0">
                <a:latin typeface="Times New Roman" pitchFamily="18" charset="0"/>
                <a:cs typeface="Times New Roman" pitchFamily="18" charset="0"/>
              </a:rPr>
              <a:t>Лучшим способом предупреждения ИППП является предупреждение возможности заражения. На этом первом уровне профилактики вероятность подвергнуться риску инфицирования ИППП может быть снижена следующими способами: воздержание от вступления в половые отношения в подростковом возрасте; ограничение числа половых </a:t>
            </a:r>
            <a:r>
              <a:rPr lang="ru-RU" dirty="0" smtClean="0">
                <a:latin typeface="Times New Roman" pitchFamily="18" charset="0"/>
                <a:cs typeface="Times New Roman" pitchFamily="18" charset="0"/>
              </a:rPr>
              <a:t>партнёров</a:t>
            </a:r>
            <a:r>
              <a:rPr lang="ru-RU" dirty="0">
                <a:latin typeface="Times New Roman" pitchFamily="18" charset="0"/>
                <a:cs typeface="Times New Roman" pitchFamily="18" charset="0"/>
              </a:rPr>
              <a:t>; правильное и регулярное пользование презервативами. Профилактика ИППП также предполагает своевременное выявление и эффективное лечение ИППП тогда, когда заражение ими </a:t>
            </a:r>
            <a:r>
              <a:rPr lang="ru-RU" dirty="0" smtClean="0">
                <a:latin typeface="Times New Roman" pitchFamily="18" charset="0"/>
                <a:cs typeface="Times New Roman" pitchFamily="18" charset="0"/>
              </a:rPr>
              <a:t>всё-таки </a:t>
            </a:r>
            <a:r>
              <a:rPr lang="ru-RU" dirty="0">
                <a:latin typeface="Times New Roman" pitchFamily="18" charset="0"/>
                <a:cs typeface="Times New Roman" pitchFamily="18" charset="0"/>
              </a:rPr>
              <a:t>произошло. Это не только уменьшает вероятность развития осложнений у данного лица, но также позволяет предотвратить новые случаи инфицирования в сообществе. Чем скорее будет вылечена ИППП, тем меньше вероятность того, что будут инфицированы другие лица.</a:t>
            </a:r>
          </a:p>
        </p:txBody>
      </p:sp>
    </p:spTree>
    <p:extLst>
      <p:ext uri="{BB962C8B-B14F-4D97-AF65-F5344CB8AC3E}">
        <p14:creationId xmlns:p14="http://schemas.microsoft.com/office/powerpoint/2010/main" val="2328765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44000" cy="6624736"/>
          </a:xfrm>
        </p:spPr>
        <p:txBody>
          <a:bodyPr>
            <a:normAutofit fontScale="85000" lnSpcReduction="20000"/>
          </a:bodyPr>
          <a:lstStyle/>
          <a:p>
            <a:pPr algn="ctr"/>
            <a:r>
              <a:rPr lang="ru-RU" sz="2400" b="1" dirty="0">
                <a:latin typeface="Times New Roman" pitchFamily="18" charset="0"/>
                <a:cs typeface="Times New Roman" pitchFamily="18" charset="0"/>
              </a:rPr>
              <a:t>ВОЗДЕРЖАНИЕ ОТ ВСТУПЛЕНИЯ В ПОЛОВЫЕ ОТНОШЕНИЯ В ПОДРОСТКОВОМ </a:t>
            </a:r>
            <a:r>
              <a:rPr lang="ru-RU" sz="2400" b="1" dirty="0" smtClean="0">
                <a:latin typeface="Times New Roman" pitchFamily="18" charset="0"/>
                <a:cs typeface="Times New Roman" pitchFamily="18" charset="0"/>
              </a:rPr>
              <a:t>ВОЗРАСТЕ</a:t>
            </a:r>
          </a:p>
          <a:p>
            <a:r>
              <a:rPr lang="ru-RU" sz="2400" b="1" dirty="0" smtClean="0">
                <a:latin typeface="Times New Roman" pitchFamily="18" charset="0"/>
                <a:cs typeface="Times New Roman" pitchFamily="18" charset="0"/>
              </a:rPr>
              <a:t> </a:t>
            </a:r>
            <a:r>
              <a:rPr lang="ru-RU" dirty="0">
                <a:latin typeface="Times New Roman" pitchFamily="18" charset="0"/>
                <a:cs typeface="Times New Roman" pitchFamily="18" charset="0"/>
              </a:rPr>
              <a:t>Подростки могут избежать заражения ИППП и наступления беременности в период, когда они особенно уязвимы, отложив начало половой жизни до более зрелого возраста. Компетентные советы повременить с сексуальными отношениями, вероятно, в большей степени важны в случае молодых женщин, для которых нежелательная беременность или ИППП могут привести к </a:t>
            </a:r>
            <a:r>
              <a:rPr lang="ru-RU" dirty="0" smtClean="0">
                <a:latin typeface="Times New Roman" pitchFamily="18" charset="0"/>
                <a:cs typeface="Times New Roman" pitchFamily="18" charset="0"/>
              </a:rPr>
              <a:t>серьёзным </a:t>
            </a:r>
            <a:r>
              <a:rPr lang="ru-RU" dirty="0">
                <a:latin typeface="Times New Roman" pitchFamily="18" charset="0"/>
                <a:cs typeface="Times New Roman" pitchFamily="18" charset="0"/>
              </a:rPr>
              <a:t>социальным и медицинским проблемам. Организм девочки-подростка крайне уязвим для цервикальных инфекций, которые могут повлечь за собой ВЗОМТ, бесплодие и внематочную беременность. Вместе с тем, подростки должны знать, что когда они примут решение о вступлении в половую связь, они могут найти поддержку и получить конфиденциальную консультацию о способах предохранения от беременности и ИППП, в том числе о правилах пользования презервативами.</a:t>
            </a:r>
          </a:p>
        </p:txBody>
      </p:sp>
    </p:spTree>
    <p:extLst>
      <p:ext uri="{BB962C8B-B14F-4D97-AF65-F5344CB8AC3E}">
        <p14:creationId xmlns:p14="http://schemas.microsoft.com/office/powerpoint/2010/main" val="3801396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20" y="260648"/>
            <a:ext cx="9145016" cy="6336704"/>
          </a:xfrm>
        </p:spPr>
        <p:txBody>
          <a:bodyPr>
            <a:normAutofit fontScale="62500" lnSpcReduction="20000"/>
          </a:bodyPr>
          <a:lstStyle/>
          <a:p>
            <a:pPr algn="ctr"/>
            <a:r>
              <a:rPr lang="ru-RU" sz="2900" b="1" dirty="0">
                <a:latin typeface="Times New Roman" pitchFamily="18" charset="0"/>
                <a:cs typeface="Times New Roman" pitchFamily="18" charset="0"/>
              </a:rPr>
              <a:t>ОГРАНИЧЕНИЕ ЧИСЛА ПОЛОВЫХ </a:t>
            </a:r>
            <a:r>
              <a:rPr lang="ru-RU" sz="2900" b="1" dirty="0" smtClean="0">
                <a:latin typeface="Times New Roman" pitchFamily="18" charset="0"/>
                <a:cs typeface="Times New Roman" pitchFamily="18" charset="0"/>
              </a:rPr>
              <a:t>ПАРТНЁРОВ </a:t>
            </a:r>
          </a:p>
          <a:p>
            <a:r>
              <a:rPr lang="ru-RU" dirty="0" smtClean="0">
                <a:latin typeface="Times New Roman" pitchFamily="18" charset="0"/>
                <a:cs typeface="Times New Roman" pitchFamily="18" charset="0"/>
              </a:rPr>
              <a:t>Ограничение </a:t>
            </a:r>
            <a:r>
              <a:rPr lang="ru-RU" dirty="0">
                <a:latin typeface="Times New Roman" pitchFamily="18" charset="0"/>
                <a:cs typeface="Times New Roman" pitchFamily="18" charset="0"/>
              </a:rPr>
              <a:t>числа половых </a:t>
            </a:r>
            <a:r>
              <a:rPr lang="ru-RU" dirty="0" smtClean="0">
                <a:latin typeface="Times New Roman" pitchFamily="18" charset="0"/>
                <a:cs typeface="Times New Roman" pitchFamily="18" charset="0"/>
              </a:rPr>
              <a:t>партнёров </a:t>
            </a:r>
            <a:r>
              <a:rPr lang="ru-RU" dirty="0">
                <a:latin typeface="Times New Roman" pitchFamily="18" charset="0"/>
                <a:cs typeface="Times New Roman" pitchFamily="18" charset="0"/>
              </a:rPr>
              <a:t>может в какой-то мере помочь избежать опасности заражения ИППП. Например, пары, живущие во взаимно моногамных отношениях (когда ни один из </a:t>
            </a:r>
            <a:r>
              <a:rPr lang="ru-RU" dirty="0" smtClean="0">
                <a:latin typeface="Times New Roman" pitchFamily="18" charset="0"/>
                <a:cs typeface="Times New Roman" pitchFamily="18" charset="0"/>
              </a:rPr>
              <a:t>партнёров </a:t>
            </a:r>
            <a:r>
              <a:rPr lang="ru-RU" dirty="0">
                <a:latin typeface="Times New Roman" pitchFamily="18" charset="0"/>
                <a:cs typeface="Times New Roman" pitchFamily="18" charset="0"/>
              </a:rPr>
              <a:t>не имеет посторонних половых связей), практически не подвержены риску заражения ИППП, если только никто из них не инфицирован иным </a:t>
            </a:r>
            <a:r>
              <a:rPr lang="ru-RU" dirty="0" smtClean="0">
                <a:latin typeface="Times New Roman" pitchFamily="18" charset="0"/>
                <a:cs typeface="Times New Roman" pitchFamily="18" charset="0"/>
              </a:rPr>
              <a:t>путём</a:t>
            </a:r>
            <a:r>
              <a:rPr lang="ru-RU" dirty="0">
                <a:latin typeface="Times New Roman" pitchFamily="18" charset="0"/>
                <a:cs typeface="Times New Roman" pitchFamily="18" charset="0"/>
              </a:rPr>
              <a:t>. Тем не менее у многих моногамных женщин, которые ни разу не нарушили верность своему единственному половому </a:t>
            </a:r>
            <a:r>
              <a:rPr lang="ru-RU" dirty="0" smtClean="0">
                <a:latin typeface="Times New Roman" pitchFamily="18" charset="0"/>
                <a:cs typeface="Times New Roman" pitchFamily="18" charset="0"/>
              </a:rPr>
              <a:t>партнёру</a:t>
            </a:r>
            <a:r>
              <a:rPr lang="ru-RU" dirty="0">
                <a:latin typeface="Times New Roman" pitchFamily="18" charset="0"/>
                <a:cs typeface="Times New Roman" pitchFamily="18" charset="0"/>
              </a:rPr>
              <a:t>, могут быть обнаружены ИППП. Источником инфицирования в подобных случаях являются внебрачные половые связи супруга. Воздержание от половых контактов – один из способов уберечь себя от риска заражения ИППП, хотя наличие других ИРО при этом не исключается. На каких-то этапах жизни многим людям бывают необходимы иные стратегии в сфере половых отношений, отличные от моногамии или воздержания. Моногамные отношения с каждым новым </a:t>
            </a:r>
            <a:r>
              <a:rPr lang="ru-RU" dirty="0" smtClean="0">
                <a:latin typeface="Times New Roman" pitchFamily="18" charset="0"/>
                <a:cs typeface="Times New Roman" pitchFamily="18" charset="0"/>
              </a:rPr>
              <a:t>партнёром </a:t>
            </a:r>
            <a:r>
              <a:rPr lang="ru-RU" dirty="0">
                <a:latin typeface="Times New Roman" pitchFamily="18" charset="0"/>
                <a:cs typeface="Times New Roman" pitchFamily="18" charset="0"/>
              </a:rPr>
              <a:t>не гарантируют защиты от ИППП, когда </a:t>
            </a:r>
            <a:r>
              <a:rPr lang="ru-RU" dirty="0" smtClean="0">
                <a:latin typeface="Times New Roman" pitchFamily="18" charset="0"/>
                <a:cs typeface="Times New Roman" pitchFamily="18" charset="0"/>
              </a:rPr>
              <a:t>партнёры </a:t>
            </a:r>
            <a:r>
              <a:rPr lang="ru-RU" dirty="0">
                <a:latin typeface="Times New Roman" pitchFamily="18" charset="0"/>
                <a:cs typeface="Times New Roman" pitchFamily="18" charset="0"/>
              </a:rPr>
              <a:t>часто меняются («серийная моногамия»). Супругам, которые находятся в разлуке длительные периоды времени, возможно, также требуются другие стратегии. Мужчины и женщины, которые по роду своей деятельности вынуждены находиться в продолжительных поездках – сезонные рабочие, торговые агенты, водители грузовых автомобилей дальнего следования, солдаты – более предрасположены к тому, чтобы вступать в многочисленные внебрачные половые связи и в итоге возвращаться домой с ИППП. Каковы бы ни были обстоятельства, и мужчинам, и женщинам, которые имеют нескольких половых </a:t>
            </a:r>
            <a:r>
              <a:rPr lang="ru-RU" dirty="0" smtClean="0">
                <a:latin typeface="Times New Roman" pitchFamily="18" charset="0"/>
                <a:cs typeface="Times New Roman" pitchFamily="18" charset="0"/>
              </a:rPr>
              <a:t>партнёров </a:t>
            </a:r>
            <a:r>
              <a:rPr lang="ru-RU" dirty="0">
                <a:latin typeface="Times New Roman" pitchFamily="18" charset="0"/>
                <a:cs typeface="Times New Roman" pitchFamily="18" charset="0"/>
              </a:rPr>
              <a:t>(или же чьи </a:t>
            </a:r>
            <a:r>
              <a:rPr lang="ru-RU" dirty="0" smtClean="0">
                <a:latin typeface="Times New Roman" pitchFamily="18" charset="0"/>
                <a:cs typeface="Times New Roman" pitchFamily="18" charset="0"/>
              </a:rPr>
              <a:t>партнёры </a:t>
            </a:r>
            <a:r>
              <a:rPr lang="ru-RU" dirty="0">
                <a:latin typeface="Times New Roman" pitchFamily="18" charset="0"/>
                <a:cs typeface="Times New Roman" pitchFamily="18" charset="0"/>
              </a:rPr>
              <a:t>имеют множественные половые связи), нужна </a:t>
            </a:r>
            <a:r>
              <a:rPr lang="ru-RU" dirty="0" smtClean="0">
                <a:latin typeface="Times New Roman" pitchFamily="18" charset="0"/>
                <a:cs typeface="Times New Roman" pitchFamily="18" charset="0"/>
              </a:rPr>
              <a:t>надёжная </a:t>
            </a:r>
            <a:r>
              <a:rPr lang="ru-RU" dirty="0">
                <a:latin typeface="Times New Roman" pitchFamily="18" charset="0"/>
                <a:cs typeface="Times New Roman" pitchFamily="18" charset="0"/>
              </a:rPr>
              <a:t>защита от </a:t>
            </a:r>
            <a:r>
              <a:rPr lang="ru-RU" dirty="0" smtClean="0">
                <a:latin typeface="Times New Roman" pitchFamily="18" charset="0"/>
                <a:cs typeface="Times New Roman" pitchFamily="18" charset="0"/>
              </a:rPr>
              <a:t>ИППП.</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599691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624736"/>
          </a:xfrm>
        </p:spPr>
        <p:txBody>
          <a:bodyPr>
            <a:normAutofit fontScale="55000" lnSpcReduction="20000"/>
          </a:bodyPr>
          <a:lstStyle/>
          <a:p>
            <a:r>
              <a:rPr lang="ru-RU" sz="2900" b="1" dirty="0">
                <a:latin typeface="Times New Roman" pitchFamily="18" charset="0"/>
                <a:cs typeface="Times New Roman" pitchFamily="18" charset="0"/>
              </a:rPr>
              <a:t>ПРАВИЛЬНОЕ И РЕГУЛЯРНОЕ ПОЛЬЗОВАНИЕ ПРЕЗЕРВАТИВАМИ </a:t>
            </a:r>
            <a:endParaRPr lang="ru-RU" sz="2900" b="1" dirty="0" smtClean="0">
              <a:latin typeface="Times New Roman" pitchFamily="18" charset="0"/>
              <a:cs typeface="Times New Roman" pitchFamily="18" charset="0"/>
            </a:endParaRPr>
          </a:p>
          <a:p>
            <a:pPr>
              <a:lnSpc>
                <a:spcPct val="120000"/>
              </a:lnSpc>
            </a:pPr>
            <a:r>
              <a:rPr lang="ru-RU" dirty="0" smtClean="0">
                <a:latin typeface="Times New Roman" pitchFamily="18" charset="0"/>
                <a:cs typeface="Times New Roman" pitchFamily="18" charset="0"/>
              </a:rPr>
              <a:t>Презервативы </a:t>
            </a:r>
            <a:r>
              <a:rPr lang="ru-RU" dirty="0">
                <a:latin typeface="Times New Roman" pitchFamily="18" charset="0"/>
                <a:cs typeface="Times New Roman" pitchFamily="18" charset="0"/>
              </a:rPr>
              <a:t>– являются самым </a:t>
            </a:r>
            <a:r>
              <a:rPr lang="ru-RU" dirty="0" smtClean="0">
                <a:latin typeface="Times New Roman" pitchFamily="18" charset="0"/>
                <a:cs typeface="Times New Roman" pitchFamily="18" charset="0"/>
              </a:rPr>
              <a:t>надёжным </a:t>
            </a:r>
            <a:r>
              <a:rPr lang="ru-RU" dirty="0">
                <a:latin typeface="Times New Roman" pitchFamily="18" charset="0"/>
                <a:cs typeface="Times New Roman" pitchFamily="18" charset="0"/>
              </a:rPr>
              <a:t>и доступным средством защиты в ситуации, когда люди стремятся обезопасить себя или своего </a:t>
            </a:r>
            <a:r>
              <a:rPr lang="ru-RU" dirty="0" smtClean="0">
                <a:latin typeface="Times New Roman" pitchFamily="18" charset="0"/>
                <a:cs typeface="Times New Roman" pitchFamily="18" charset="0"/>
              </a:rPr>
              <a:t>партнёра </a:t>
            </a:r>
            <a:r>
              <a:rPr lang="ru-RU" dirty="0">
                <a:latin typeface="Times New Roman" pitchFamily="18" charset="0"/>
                <a:cs typeface="Times New Roman" pitchFamily="18" charset="0"/>
              </a:rPr>
              <a:t>от какого бы то ни было риска заражения ИППП. Правильное использование презервативов </a:t>
            </a:r>
            <a:r>
              <a:rPr lang="ru-RU" dirty="0" smtClean="0">
                <a:latin typeface="Times New Roman" pitchFamily="18" charset="0"/>
                <a:cs typeface="Times New Roman" pitchFamily="18" charset="0"/>
              </a:rPr>
              <a:t>создаёт </a:t>
            </a:r>
            <a:r>
              <a:rPr lang="ru-RU" dirty="0">
                <a:latin typeface="Times New Roman" pitchFamily="18" charset="0"/>
                <a:cs typeface="Times New Roman" pitchFamily="18" charset="0"/>
              </a:rPr>
              <a:t>преграду, защищающую организм от проникновения даже мельчайших бактерий и вирусов. Мужские презервативы, изготовленные из латекса, имеются в широкой продаже, предлагаются по доступным ценам и характеризуются высокой эффективностью. Их можно иметь при себе, что обеспечит защиту в любое время. Чтобы правильно пользоваться презервативом, следует: надеть презерватив на половой член до начала проникающего полового акта (см. Рис. 2.1); извлечь половой член из влагалища сразу после семяизвержения (пока он </a:t>
            </a:r>
            <a:r>
              <a:rPr lang="ru-RU" dirty="0" smtClean="0">
                <a:latin typeface="Times New Roman" pitchFamily="18" charset="0"/>
                <a:cs typeface="Times New Roman" pitchFamily="18" charset="0"/>
              </a:rPr>
              <a:t>ещё </a:t>
            </a:r>
            <a:r>
              <a:rPr lang="ru-RU" dirty="0">
                <a:latin typeface="Times New Roman" pitchFamily="18" charset="0"/>
                <a:cs typeface="Times New Roman" pitchFamily="18" charset="0"/>
              </a:rPr>
              <a:t>находится в состоянии эрекции) во избежание соскальзывания презерватива во влагалище; перед каждым очередным половым актом обязательно надевать новый презерватив. Тем не менее, даже это средство предохранения не всегда может гарантировать от заражения некоторыми ИППП. Генитальные язвы или бородавки могут передаваться половому </a:t>
            </a:r>
            <a:r>
              <a:rPr lang="ru-RU" dirty="0" smtClean="0">
                <a:latin typeface="Times New Roman" pitchFamily="18" charset="0"/>
                <a:cs typeface="Times New Roman" pitchFamily="18" charset="0"/>
              </a:rPr>
              <a:t>партнёру </a:t>
            </a:r>
            <a:r>
              <a:rPr lang="ru-RU" dirty="0">
                <a:latin typeface="Times New Roman" pitchFamily="18" charset="0"/>
                <a:cs typeface="Times New Roman" pitchFamily="18" charset="0"/>
              </a:rPr>
              <a:t>при контакте с частями тела, не защищенными презервативом. Однако, люди чаще заражаются ИППП из-за неправильного или нерегулярного использования презерватива. При неверном обращении либо неправильном хранении – например, в бумажниках или в местах с повышенной температурой – или же при применении масляных смазок, презервативы могут быть повреждены. Обычно разрыв презерватива происходит вследствие нарушения инструкций по его использованию, а не по причине дефектности самого изделия. </a:t>
            </a:r>
          </a:p>
        </p:txBody>
      </p:sp>
    </p:spTree>
    <p:extLst>
      <p:ext uri="{BB962C8B-B14F-4D97-AF65-F5344CB8AC3E}">
        <p14:creationId xmlns:p14="http://schemas.microsoft.com/office/powerpoint/2010/main" val="8620075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712968" cy="6336704"/>
          </a:xfrm>
        </p:spPr>
        <p:txBody>
          <a:bodyPr>
            <a:normAutofit/>
          </a:bodyPr>
          <a:lstStyle/>
          <a:p>
            <a:pPr algn="ctr"/>
            <a:r>
              <a:rPr lang="ru-RU" dirty="0">
                <a:latin typeface="Times New Roman" pitchFamily="18" charset="0"/>
                <a:cs typeface="Times New Roman" pitchFamily="18" charset="0"/>
              </a:rPr>
              <a:t>Важно помнить, что презервативы могут предохранять от заражения ИППП только тогда, когда ими пользуются регулярным и надлежащим образом. При условии правильного использования во время каждого полового акта презервативы снижают не только риск нежелательной беременности, но и опасность заражения ИППП, в том числе и ВИЧ-инфекцией, (обеспечивая, таким образом, двойную защиту). </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7399462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856984" cy="5865515"/>
          </a:xfrm>
        </p:spPr>
        <p:txBody>
          <a:bodyPr/>
          <a:lstStyle/>
          <a:p>
            <a:r>
              <a:rPr lang="ru-RU" b="1" dirty="0">
                <a:latin typeface="Times New Roman" pitchFamily="18" charset="0"/>
                <a:cs typeface="Times New Roman" pitchFamily="18" charset="0"/>
              </a:rPr>
              <a:t>Профилактика, выявление и лечение ИППП </a:t>
            </a:r>
            <a:endParaRPr lang="ru-RU" b="1"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Рекомендовать</a:t>
            </a:r>
            <a:r>
              <a:rPr lang="ru-RU" dirty="0">
                <a:latin typeface="Times New Roman" pitchFamily="18" charset="0"/>
                <a:cs typeface="Times New Roman" pitchFamily="18" charset="0"/>
              </a:rPr>
              <a:t>: воздержание от половых отношений в подростковом </a:t>
            </a:r>
            <a:r>
              <a:rPr lang="ru-RU" dirty="0" smtClean="0">
                <a:latin typeface="Times New Roman" pitchFamily="18" charset="0"/>
                <a:cs typeface="Times New Roman" pitchFamily="18" charset="0"/>
              </a:rPr>
              <a:t>возрасте, </a:t>
            </a:r>
            <a:r>
              <a:rPr lang="ru-RU" dirty="0">
                <a:latin typeface="Times New Roman" pitchFamily="18" charset="0"/>
                <a:cs typeface="Times New Roman" pitchFamily="18" charset="0"/>
              </a:rPr>
              <a:t>сокращение числа половых </a:t>
            </a:r>
            <a:r>
              <a:rPr lang="ru-RU" dirty="0" smtClean="0">
                <a:latin typeface="Times New Roman" pitchFamily="18" charset="0"/>
                <a:cs typeface="Times New Roman" pitchFamily="18" charset="0"/>
              </a:rPr>
              <a:t>партнёров, </a:t>
            </a:r>
            <a:r>
              <a:rPr lang="ru-RU" dirty="0">
                <a:latin typeface="Times New Roman" pitchFamily="18" charset="0"/>
                <a:cs typeface="Times New Roman" pitchFamily="18" charset="0"/>
              </a:rPr>
              <a:t>правильное и регулярное использование </a:t>
            </a:r>
            <a:r>
              <a:rPr lang="ru-RU" dirty="0" smtClean="0">
                <a:latin typeface="Times New Roman" pitchFamily="18" charset="0"/>
                <a:cs typeface="Times New Roman" pitchFamily="18" charset="0"/>
              </a:rPr>
              <a:t>презервативов, </a:t>
            </a:r>
            <a:r>
              <a:rPr lang="ru-RU" dirty="0">
                <a:latin typeface="Times New Roman" pitchFamily="18" charset="0"/>
                <a:cs typeface="Times New Roman" pitchFamily="18" charset="0"/>
              </a:rPr>
              <a:t>раннее обнаружение и лечение </a:t>
            </a:r>
            <a:r>
              <a:rPr lang="ru-RU" dirty="0" smtClean="0">
                <a:latin typeface="Times New Roman" pitchFamily="18" charset="0"/>
                <a:cs typeface="Times New Roman" pitchFamily="18" charset="0"/>
              </a:rPr>
              <a:t>ИППП.</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1243695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196752"/>
            <a:ext cx="8712968" cy="901401"/>
          </a:xfrm>
          <a:prstGeom prst="rect">
            <a:avLst/>
          </a:prstGeom>
        </p:spPr>
        <p:txBody>
          <a:bodyPr wrap="square">
            <a:spAutoFit/>
          </a:bodyPr>
          <a:lstStyle/>
          <a:p>
            <a:pPr algn="ctr">
              <a:lnSpc>
                <a:spcPct val="120000"/>
              </a:lnSpc>
            </a:pPr>
            <a:r>
              <a:rPr lang="ru-RU" sz="4000" b="1" dirty="0" smtClean="0">
                <a:latin typeface="Times New Roman" pitchFamily="18" charset="0"/>
                <a:cs typeface="Times New Roman" pitchFamily="18" charset="0"/>
              </a:rPr>
              <a:t> </a:t>
            </a:r>
            <a:r>
              <a:rPr lang="ru-RU" sz="4800" b="1" dirty="0" smtClean="0">
                <a:latin typeface="Times New Roman" pitchFamily="18" charset="0"/>
                <a:cs typeface="Times New Roman" pitchFamily="18" charset="0"/>
              </a:rPr>
              <a:t>Благодарю за внимание!</a:t>
            </a:r>
            <a:endParaRPr lang="ru-RU"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1480378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712968" cy="6192688"/>
          </a:xfrm>
        </p:spPr>
        <p:txBody>
          <a:bodyPr>
            <a:normAutofit/>
          </a:bodyPr>
          <a:lstStyle/>
          <a:p>
            <a:pPr>
              <a:lnSpc>
                <a:spcPct val="120000"/>
              </a:lnSpc>
            </a:pPr>
            <a:r>
              <a:rPr lang="ru-RU" dirty="0">
                <a:latin typeface="Times New Roman" pitchFamily="18" charset="0"/>
                <a:cs typeface="Times New Roman" pitchFamily="18" charset="0"/>
              </a:rPr>
              <a:t>В некоторых случаях ИППП могут иметь </a:t>
            </a:r>
            <a:r>
              <a:rPr lang="ru-RU" dirty="0" smtClean="0">
                <a:latin typeface="Times New Roman" pitchFamily="18" charset="0"/>
                <a:cs typeface="Times New Roman" pitchFamily="18" charset="0"/>
              </a:rPr>
              <a:t>серьёзные </a:t>
            </a:r>
            <a:r>
              <a:rPr lang="ru-RU" dirty="0">
                <a:latin typeface="Times New Roman" pitchFamily="18" charset="0"/>
                <a:cs typeface="Times New Roman" pitchFamily="18" charset="0"/>
              </a:rPr>
              <a:t>последствия для репродуктивного здоровья — помимо непосредственного воздействия самой инфекции (например, бесплодие или передача инфекции от матери </a:t>
            </a:r>
            <a:r>
              <a:rPr lang="ru-RU" dirty="0" smtClean="0">
                <a:latin typeface="Times New Roman" pitchFamily="18" charset="0"/>
                <a:cs typeface="Times New Roman" pitchFamily="18" charset="0"/>
              </a:rPr>
              <a:t>ребёнку</a:t>
            </a:r>
            <a:r>
              <a:rPr lang="ru-RU" dirty="0">
                <a:latin typeface="Times New Roman" pitchFamily="18" charset="0"/>
                <a:cs typeface="Times New Roman" pitchFamily="18" charset="0"/>
              </a:rPr>
              <a:t>).</a:t>
            </a:r>
          </a:p>
          <a:p>
            <a:pPr>
              <a:lnSpc>
                <a:spcPct val="120000"/>
              </a:lnSpc>
            </a:pPr>
            <a:r>
              <a:rPr lang="ru-RU" dirty="0" smtClean="0">
                <a:latin typeface="Times New Roman" pitchFamily="18" charset="0"/>
                <a:cs typeface="Times New Roman" pitchFamily="18" charset="0"/>
              </a:rPr>
              <a:t>Лекарственная </a:t>
            </a:r>
            <a:r>
              <a:rPr lang="ru-RU" dirty="0">
                <a:latin typeface="Times New Roman" pitchFamily="18" charset="0"/>
                <a:cs typeface="Times New Roman" pitchFamily="18" charset="0"/>
              </a:rPr>
              <a:t>устойчивость, в частности гонореи, представляет значительную угрозу для уменьшения воздействия ИППП во </a:t>
            </a:r>
            <a:r>
              <a:rPr lang="ru-RU" dirty="0" smtClean="0">
                <a:latin typeface="Times New Roman" pitchFamily="18" charset="0"/>
                <a:cs typeface="Times New Roman" pitchFamily="18" charset="0"/>
              </a:rPr>
              <a:t>всём </a:t>
            </a:r>
            <a:r>
              <a:rPr lang="ru-RU" dirty="0">
                <a:latin typeface="Times New Roman" pitchFamily="18" charset="0"/>
                <a:cs typeface="Times New Roman" pitchFamily="18" charset="0"/>
              </a:rPr>
              <a:t>мире.</a:t>
            </a:r>
          </a:p>
          <a:p>
            <a:endParaRPr lang="ru-RU" dirty="0"/>
          </a:p>
        </p:txBody>
      </p:sp>
    </p:spTree>
    <p:extLst>
      <p:ext uri="{BB962C8B-B14F-4D97-AF65-F5344CB8AC3E}">
        <p14:creationId xmlns:p14="http://schemas.microsoft.com/office/powerpoint/2010/main" val="107004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424936" cy="792088"/>
          </a:xfrm>
        </p:spPr>
        <p:txBody>
          <a:bodyPr>
            <a:noAutofit/>
          </a:bodyPr>
          <a:lstStyle/>
          <a:p>
            <a:r>
              <a:rPr lang="ru-RU" sz="3200" b="1" dirty="0" smtClean="0">
                <a:latin typeface="Times New Roman" pitchFamily="18" charset="0"/>
                <a:cs typeface="Times New Roman" pitchFamily="18" charset="0"/>
              </a:rPr>
              <a:t>ИППП</a:t>
            </a:r>
            <a:r>
              <a:rPr lang="ru-RU" sz="3200" b="1" dirty="0" smtClean="0">
                <a:latin typeface="Times New Roman" pitchFamily="18" charset="0"/>
                <a:cs typeface="Times New Roman" pitchFamily="18" charset="0"/>
              </a:rPr>
              <a:t>. Основные </a:t>
            </a:r>
            <a:r>
              <a:rPr lang="ru-RU" sz="3200" b="1" dirty="0" smtClean="0">
                <a:latin typeface="Times New Roman" pitchFamily="18" charset="0"/>
                <a:cs typeface="Times New Roman" pitchFamily="18" charset="0"/>
              </a:rPr>
              <a:t>факты.</a:t>
            </a:r>
            <a:r>
              <a:rPr lang="ru-RU" sz="3200" b="1" dirty="0">
                <a:latin typeface="Times New Roman" pitchFamily="18" charset="0"/>
                <a:cs typeface="Times New Roman" pitchFamily="18" charset="0"/>
              </a:rPr>
              <a:t/>
            </a:r>
            <a:br>
              <a:rPr lang="ru-RU" sz="3200" b="1" dirty="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a:xfrm>
            <a:off x="107504" y="620688"/>
            <a:ext cx="8928992" cy="5953848"/>
          </a:xfrm>
        </p:spPr>
        <p:txBody>
          <a:bodyPr>
            <a:normAutofit/>
          </a:bodyPr>
          <a:lstStyle/>
          <a:p>
            <a:r>
              <a:rPr lang="ru-RU" dirty="0" smtClean="0">
                <a:latin typeface="Times New Roman" pitchFamily="18" charset="0"/>
                <a:cs typeface="Times New Roman" pitchFamily="18" charset="0"/>
              </a:rPr>
              <a:t>Ежедневно </a:t>
            </a:r>
            <a:r>
              <a:rPr lang="ru-RU" dirty="0">
                <a:latin typeface="Times New Roman" pitchFamily="18" charset="0"/>
                <a:cs typeface="Times New Roman" pitchFamily="18" charset="0"/>
              </a:rPr>
              <a:t>более одного миллиона человек приобретают инфекцию, передаваемую половым </a:t>
            </a:r>
            <a:r>
              <a:rPr lang="ru-RU" dirty="0" smtClean="0">
                <a:latin typeface="Times New Roman" pitchFamily="18" charset="0"/>
                <a:cs typeface="Times New Roman" pitchFamily="18" charset="0"/>
              </a:rPr>
              <a:t>путём </a:t>
            </a:r>
            <a:r>
              <a:rPr lang="ru-RU" dirty="0">
                <a:latin typeface="Times New Roman" pitchFamily="18" charset="0"/>
                <a:cs typeface="Times New Roman" pitchFamily="18" charset="0"/>
              </a:rPr>
              <a:t>(ИППП</a:t>
            </a:r>
            <a:r>
              <a:rPr lang="ru-RU" dirty="0" smtClean="0">
                <a:latin typeface="Times New Roman" pitchFamily="18" charset="0"/>
                <a:cs typeface="Times New Roman" pitchFamily="18" charset="0"/>
              </a:rPr>
              <a:t>).</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По </a:t>
            </a:r>
            <a:r>
              <a:rPr lang="ru-RU" dirty="0">
                <a:latin typeface="Times New Roman" pitchFamily="18" charset="0"/>
                <a:cs typeface="Times New Roman" pitchFamily="18" charset="0"/>
              </a:rPr>
              <a:t>оценкам, ежегодно 357 миллионов человек приобретают одну из </a:t>
            </a:r>
            <a:r>
              <a:rPr lang="ru-RU" dirty="0" smtClean="0">
                <a:latin typeface="Times New Roman" pitchFamily="18" charset="0"/>
                <a:cs typeface="Times New Roman" pitchFamily="18" charset="0"/>
              </a:rPr>
              <a:t>четырёх </a:t>
            </a:r>
            <a:r>
              <a:rPr lang="ru-RU" dirty="0">
                <a:latin typeface="Times New Roman" pitchFamily="18" charset="0"/>
                <a:cs typeface="Times New Roman" pitchFamily="18" charset="0"/>
              </a:rPr>
              <a:t>ИППП — хламидиоз, гонорею, сифилис или трихомониаз</a:t>
            </a:r>
            <a:r>
              <a:rPr lang="ru-RU"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Более 500 миллионов человек имеют вирус, вызывающий генитальный герпес (ВПГ-2</a:t>
            </a:r>
            <a:r>
              <a:rPr lang="ru-RU" dirty="0" smtClean="0">
                <a:latin typeface="Times New Roman" pitchFamily="18" charset="0"/>
                <a:cs typeface="Times New Roman" pitchFamily="18" charset="0"/>
              </a:rPr>
              <a:t>).</a:t>
            </a:r>
          </a:p>
          <a:p>
            <a:endParaRPr lang="ru-RU" sz="3600" dirty="0"/>
          </a:p>
        </p:txBody>
      </p:sp>
    </p:spTree>
    <p:extLst>
      <p:ext uri="{BB962C8B-B14F-4D97-AF65-F5344CB8AC3E}">
        <p14:creationId xmlns:p14="http://schemas.microsoft.com/office/powerpoint/2010/main" val="313534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92696"/>
            <a:ext cx="8640960" cy="5832648"/>
          </a:xfrm>
        </p:spPr>
        <p:txBody>
          <a:bodyPr/>
          <a:lstStyle/>
          <a:p>
            <a:r>
              <a:rPr lang="ru-RU" dirty="0">
                <a:latin typeface="Times New Roman" pitchFamily="18" charset="0"/>
                <a:cs typeface="Times New Roman" pitchFamily="18" charset="0"/>
              </a:rPr>
              <a:t>Более 290 миллионов женщин имеют инфекцию, вызванную вирусом папилломы человека (ВПЧ) .</a:t>
            </a: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Более 900 000 беременных женщин были инфицированы сифилисом, что привело примерно к 350 000 случаев смерти плода и </a:t>
            </a:r>
            <a:r>
              <a:rPr lang="ru-RU" dirty="0" smtClean="0">
                <a:latin typeface="Times New Roman" pitchFamily="18" charset="0"/>
                <a:cs typeface="Times New Roman" pitchFamily="18" charset="0"/>
              </a:rPr>
              <a:t>новорождённого </a:t>
            </a:r>
            <a:r>
              <a:rPr lang="ru-RU" dirty="0">
                <a:latin typeface="Times New Roman" pitchFamily="18" charset="0"/>
                <a:cs typeface="Times New Roman" pitchFamily="18" charset="0"/>
              </a:rPr>
              <a:t>в 2012 </a:t>
            </a:r>
            <a:r>
              <a:rPr lang="ru-RU" dirty="0" smtClean="0">
                <a:latin typeface="Times New Roman" pitchFamily="18" charset="0"/>
                <a:cs typeface="Times New Roman" pitchFamily="18" charset="0"/>
              </a:rPr>
              <a:t>году.</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39835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188640"/>
            <a:ext cx="9108504" cy="6336704"/>
          </a:xfrm>
        </p:spPr>
        <p:txBody>
          <a:bodyPr>
            <a:normAutofit/>
          </a:bodyPr>
          <a:lstStyle/>
          <a:p>
            <a:r>
              <a:rPr lang="ru-RU" dirty="0" smtClean="0"/>
              <a:t> </a:t>
            </a:r>
            <a:r>
              <a:rPr lang="ru-RU" sz="3600" dirty="0">
                <a:latin typeface="Times New Roman" pitchFamily="18" charset="0"/>
                <a:cs typeface="Times New Roman" pitchFamily="18" charset="0"/>
              </a:rPr>
              <a:t>Глобальная стратегия профилактики инфекций, передаваемых половым </a:t>
            </a:r>
            <a:r>
              <a:rPr lang="ru-RU" sz="3600" dirty="0" smtClean="0">
                <a:latin typeface="Times New Roman" pitchFamily="18" charset="0"/>
                <a:cs typeface="Times New Roman" pitchFamily="18" charset="0"/>
              </a:rPr>
              <a:t>путём</a:t>
            </a:r>
            <a:r>
              <a:rPr lang="ru-RU" sz="3600" dirty="0">
                <a:latin typeface="Times New Roman" pitchFamily="18" charset="0"/>
                <a:cs typeface="Times New Roman" pitchFamily="18" charset="0"/>
              </a:rPr>
              <a:t>, и борьбы с ними, 2006-2015 </a:t>
            </a:r>
            <a:r>
              <a:rPr lang="ru-RU" sz="3600" dirty="0" err="1" smtClean="0">
                <a:latin typeface="Times New Roman" pitchFamily="18" charset="0"/>
                <a:cs typeface="Times New Roman" pitchFamily="18" charset="0"/>
              </a:rPr>
              <a:t>г.г</a:t>
            </a:r>
            <a:r>
              <a:rPr lang="ru-RU" sz="3600" dirty="0" smtClean="0">
                <a:latin typeface="Times New Roman" pitchFamily="18" charset="0"/>
                <a:cs typeface="Times New Roman" pitchFamily="18" charset="0"/>
              </a:rPr>
              <a:t>.</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Глобальная стратегия сектора здравоохранения по инфекциям, передаваемым половым </a:t>
            </a:r>
            <a:r>
              <a:rPr lang="ru-RU" sz="3600" dirty="0" smtClean="0">
                <a:latin typeface="Times New Roman" pitchFamily="18" charset="0"/>
                <a:cs typeface="Times New Roman" pitchFamily="18" charset="0"/>
              </a:rPr>
              <a:t>путём 2016-2021г.г.</a:t>
            </a:r>
            <a:endParaRPr lang="ru-RU" sz="3600" dirty="0">
              <a:latin typeface="Times New Roman" pitchFamily="18" charset="0"/>
              <a:cs typeface="Times New Roman" pitchFamily="18" charset="0"/>
            </a:endParaRPr>
          </a:p>
        </p:txBody>
      </p:sp>
      <p:sp>
        <p:nvSpPr>
          <p:cNvPr id="4" name="Стрелка вниз 3"/>
          <p:cNvSpPr/>
          <p:nvPr/>
        </p:nvSpPr>
        <p:spPr>
          <a:xfrm>
            <a:off x="4067944" y="2926105"/>
            <a:ext cx="864096" cy="936104"/>
          </a:xfrm>
          <a:prstGeom prst="downArrow">
            <a:avLst/>
          </a:prstGeom>
          <a:solidFill>
            <a:schemeClr val="accent2"/>
          </a:solidFill>
          <a:ln>
            <a:solidFill>
              <a:schemeClr val="accent2">
                <a:lumMod val="60000"/>
                <a:lumOff val="4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768176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3377</Words>
  <Application>Microsoft Office PowerPoint</Application>
  <PresentationFormat>Экран (4:3)</PresentationFormat>
  <Paragraphs>175</Paragraphs>
  <Slides>59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Современные представления о методах и способах профилактики ИППП</vt:lpstr>
      <vt:lpstr>Презентация PowerPoint</vt:lpstr>
      <vt:lpstr>Презентация PowerPoint</vt:lpstr>
      <vt:lpstr>Презентация PowerPoint</vt:lpstr>
      <vt:lpstr>ИППП.  Основные факты. </vt:lpstr>
      <vt:lpstr>Презентация PowerPoint</vt:lpstr>
      <vt:lpstr>ИППП. Основные факты. </vt:lpstr>
      <vt:lpstr>Презентация PowerPoint</vt:lpstr>
      <vt:lpstr> Глобальная стратегия профилактики инфекций, передаваемых половым путём, и борьбы с ними, 2006-2015 г.г.    Глобальная стратегия сектора здравоохранения по инфекциям, передаваемым половым путём 2016-2021г.г.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Реализация предлагаемой стратегии будет способствовать выполнению к 2030 г. пяти из 13 задач, связанных со здоровьем:  </vt:lpstr>
      <vt:lpstr>Презентация PowerPoint</vt:lpstr>
      <vt:lpstr>Группы риска</vt:lpstr>
      <vt:lpstr>Презентация PowerPoint</vt:lpstr>
      <vt:lpstr>Скрытое бремя ИППП</vt:lpstr>
      <vt:lpstr>Презентация PowerPoint</vt:lpstr>
      <vt:lpstr>Презентация PowerPoint</vt:lpstr>
      <vt:lpstr>Презентация PowerPoint</vt:lpstr>
      <vt:lpstr>Эти эпидемии серьёзнейшим образом сказываются на здоровье и жизни детей, подростков и взрослого населения во всех странах мира:  </vt:lpstr>
      <vt:lpstr>Презентация PowerPoint</vt:lpstr>
      <vt:lpstr>Результаты, которых удалось добиться ранее</vt:lpstr>
      <vt:lpstr>Презентация PowerPoint</vt:lpstr>
      <vt:lpstr>Выделение трёх ИППП в качестве приорететных напрвлений для стратегической работы во всём мире</vt:lpstr>
      <vt:lpstr>Презентация PowerPoint</vt:lpstr>
      <vt:lpstr>Глобальные целевые показатели на 2030 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методы профилактики на популяционном уровне</vt:lpstr>
      <vt:lpstr>Основные методы профилактики на популяционном уровне</vt:lpstr>
      <vt:lpstr>Основные методы профилактики ИППП  на индивидуальном уровне</vt:lpstr>
      <vt:lpstr>Основные методы профилактики ИППП на индивидуальном уровне</vt:lpstr>
      <vt:lpstr>Презентация PowerPoint</vt:lpstr>
      <vt:lpstr>РОЛЬ МЕДИЦИНСКИХ СЛУЖБ В СНИЖЕНИИ УРОВНЯ ЗАБОЛЕВАЕМОСТИ ИППП/ИРО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представления о методах и способах профилактики ИППП</dc:title>
  <dc:creator>Admin</dc:creator>
  <cp:lastModifiedBy>Admin</cp:lastModifiedBy>
  <cp:revision>27</cp:revision>
  <dcterms:created xsi:type="dcterms:W3CDTF">2019-01-15T16:05:26Z</dcterms:created>
  <dcterms:modified xsi:type="dcterms:W3CDTF">2019-01-15T21:09:05Z</dcterms:modified>
</cp:coreProperties>
</file>